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9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2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1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4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2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89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8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3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2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847-D4A8-4AD1-BDC2-D559D6503755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3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47847-D4A8-4AD1-BDC2-D559D6503755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C32A2-E5D5-429F-8D00-52962819E4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1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ángulo rectángulo 5"/>
          <p:cNvSpPr/>
          <p:nvPr/>
        </p:nvSpPr>
        <p:spPr>
          <a:xfrm>
            <a:off x="-1" y="3631474"/>
            <a:ext cx="3207435" cy="3226525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ágono 8"/>
          <p:cNvSpPr/>
          <p:nvPr/>
        </p:nvSpPr>
        <p:spPr>
          <a:xfrm flipH="1">
            <a:off x="2672862" y="4656406"/>
            <a:ext cx="9519138" cy="2201593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iángulo rectángulo 9"/>
          <p:cNvSpPr/>
          <p:nvPr/>
        </p:nvSpPr>
        <p:spPr>
          <a:xfrm rot="10800000">
            <a:off x="8984564" y="-1"/>
            <a:ext cx="3207435" cy="3404382"/>
          </a:xfrm>
          <a:prstGeom prst="rtTriangl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entágono 10"/>
          <p:cNvSpPr/>
          <p:nvPr/>
        </p:nvSpPr>
        <p:spPr>
          <a:xfrm>
            <a:off x="0" y="556790"/>
            <a:ext cx="10293927" cy="1316182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6790"/>
            <a:ext cx="1967197" cy="1316182"/>
          </a:xfrm>
          <a:prstGeom prst="rect">
            <a:avLst/>
          </a:prstGeom>
        </p:spPr>
      </p:pic>
      <p:sp>
        <p:nvSpPr>
          <p:cNvPr id="13" name="Google Shape;84;p1"/>
          <p:cNvSpPr txBox="1"/>
          <p:nvPr/>
        </p:nvSpPr>
        <p:spPr>
          <a:xfrm>
            <a:off x="2447437" y="810673"/>
            <a:ext cx="7032887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9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Desarrollo de producto y servicio</a:t>
            </a:r>
            <a:endParaRPr sz="39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85;p1"/>
          <p:cNvSpPr txBox="1"/>
          <p:nvPr/>
        </p:nvSpPr>
        <p:spPr>
          <a:xfrm>
            <a:off x="5300870" y="5102088"/>
            <a:ext cx="6891130" cy="1631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Oscar Eduardo Torres Fernández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Magíster en Administración de Empresas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educaccionvirtual@Gmail.com</a:t>
            </a: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844625" y="2195099"/>
            <a:ext cx="10238509" cy="2123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600" b="1" dirty="0" smtClean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TIPOS DE PROCESOS DE DESARROLLO DE PRODUCTO</a:t>
            </a:r>
            <a:endParaRPr sz="6600" b="1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9360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ángulo rectángulo 5"/>
          <p:cNvSpPr/>
          <p:nvPr/>
        </p:nvSpPr>
        <p:spPr>
          <a:xfrm>
            <a:off x="-1" y="3631474"/>
            <a:ext cx="3207435" cy="3226525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ágono 8"/>
          <p:cNvSpPr/>
          <p:nvPr/>
        </p:nvSpPr>
        <p:spPr>
          <a:xfrm flipH="1">
            <a:off x="2672862" y="4656406"/>
            <a:ext cx="9519138" cy="2201593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iángulo rectángulo 9"/>
          <p:cNvSpPr/>
          <p:nvPr/>
        </p:nvSpPr>
        <p:spPr>
          <a:xfrm rot="10800000">
            <a:off x="8984564" y="-1"/>
            <a:ext cx="3207435" cy="3404382"/>
          </a:xfrm>
          <a:prstGeom prst="rtTriangl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entágono 10"/>
          <p:cNvSpPr/>
          <p:nvPr/>
        </p:nvSpPr>
        <p:spPr>
          <a:xfrm>
            <a:off x="0" y="556790"/>
            <a:ext cx="10293927" cy="1316182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6790"/>
            <a:ext cx="1967197" cy="1316182"/>
          </a:xfrm>
          <a:prstGeom prst="rect">
            <a:avLst/>
          </a:prstGeom>
        </p:spPr>
      </p:pic>
      <p:sp>
        <p:nvSpPr>
          <p:cNvPr id="7" name="Google Shape;221;p8"/>
          <p:cNvSpPr txBox="1"/>
          <p:nvPr/>
        </p:nvSpPr>
        <p:spPr>
          <a:xfrm>
            <a:off x="2447437" y="719232"/>
            <a:ext cx="7032887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9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Desarrollo de producto y servicio</a:t>
            </a:r>
            <a:endParaRPr sz="39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222;p8"/>
          <p:cNvSpPr txBox="1"/>
          <p:nvPr/>
        </p:nvSpPr>
        <p:spPr>
          <a:xfrm>
            <a:off x="3807270" y="4919990"/>
            <a:ext cx="3114519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Suscríbete</a:t>
            </a:r>
            <a:endParaRPr sz="5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223;p8"/>
          <p:cNvSpPr txBox="1"/>
          <p:nvPr/>
        </p:nvSpPr>
        <p:spPr>
          <a:xfrm>
            <a:off x="3308018" y="2828835"/>
            <a:ext cx="525854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200" b="1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¡GRACIAS!</a:t>
            </a:r>
            <a:endParaRPr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824" y="5244736"/>
            <a:ext cx="1235282" cy="120826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6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83" y="5054096"/>
            <a:ext cx="1383031" cy="1383031"/>
          </a:xfrm>
          <a:prstGeom prst="rect">
            <a:avLst/>
          </a:prstGeom>
        </p:spPr>
      </p:pic>
      <p:sp>
        <p:nvSpPr>
          <p:cNvPr id="22" name="Google Shape;222;p8"/>
          <p:cNvSpPr txBox="1"/>
          <p:nvPr/>
        </p:nvSpPr>
        <p:spPr>
          <a:xfrm>
            <a:off x="3815977" y="5882287"/>
            <a:ext cx="3114519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Comparte</a:t>
            </a:r>
            <a:endParaRPr sz="5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652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ángulo rectángulo 5"/>
          <p:cNvSpPr/>
          <p:nvPr/>
        </p:nvSpPr>
        <p:spPr>
          <a:xfrm>
            <a:off x="-1" y="3631474"/>
            <a:ext cx="3207435" cy="3226525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ágono 8"/>
          <p:cNvSpPr/>
          <p:nvPr/>
        </p:nvSpPr>
        <p:spPr>
          <a:xfrm flipH="1">
            <a:off x="2672862" y="4656406"/>
            <a:ext cx="9519138" cy="2201593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iángulo rectángulo 9"/>
          <p:cNvSpPr/>
          <p:nvPr/>
        </p:nvSpPr>
        <p:spPr>
          <a:xfrm rot="10800000">
            <a:off x="8984564" y="-1"/>
            <a:ext cx="3207435" cy="3404382"/>
          </a:xfrm>
          <a:prstGeom prst="rtTriangl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entágono 10"/>
          <p:cNvSpPr/>
          <p:nvPr/>
        </p:nvSpPr>
        <p:spPr>
          <a:xfrm>
            <a:off x="0" y="556790"/>
            <a:ext cx="10293927" cy="1316182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6790"/>
            <a:ext cx="1967197" cy="1316182"/>
          </a:xfrm>
          <a:prstGeom prst="rect">
            <a:avLst/>
          </a:prstGeom>
        </p:spPr>
      </p:pic>
      <p:sp>
        <p:nvSpPr>
          <p:cNvPr id="7" name="Google Shape;91;p2"/>
          <p:cNvSpPr txBox="1"/>
          <p:nvPr/>
        </p:nvSpPr>
        <p:spPr>
          <a:xfrm>
            <a:off x="1982574" y="596273"/>
            <a:ext cx="7680236" cy="1138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PROCESO GENÉRICO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(Influenciado por el mercado)</a:t>
            </a:r>
            <a:endParaRPr sz="3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92;p2"/>
          <p:cNvSpPr txBox="1"/>
          <p:nvPr/>
        </p:nvSpPr>
        <p:spPr>
          <a:xfrm>
            <a:off x="4506505" y="5240633"/>
            <a:ext cx="7685495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lt1"/>
              </a:buClr>
              <a:buSzPts val="2800"/>
            </a:pPr>
            <a:r>
              <a:rPr lang="es-ES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 equipo empieza con una oportunidad de mercado y selecciona tecnologías apropiadas para satisfacer necesidades del cliente.</a:t>
            </a:r>
          </a:p>
        </p:txBody>
      </p:sp>
      <p:sp>
        <p:nvSpPr>
          <p:cNvPr id="13" name="Google Shape;93;p2"/>
          <p:cNvSpPr txBox="1"/>
          <p:nvPr/>
        </p:nvSpPr>
        <p:spPr>
          <a:xfrm>
            <a:off x="568037" y="2044082"/>
            <a:ext cx="11014363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dk1"/>
              </a:buClr>
              <a:buSzPts val="2800"/>
            </a:pP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proceso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generalmente incluye 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planeación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particular, desarrollo 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concepto, diseño 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nivel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sistema, diseño 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detalle, pruebas 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refinamiento,</a:t>
            </a:r>
          </a:p>
          <a:p>
            <a:pPr lvl="0">
              <a:buClr>
                <a:schemeClr val="dk1"/>
              </a:buClr>
              <a:buSzPts val="2800"/>
            </a:pP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fases de inicio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producción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93;p2"/>
          <p:cNvSpPr txBox="1"/>
          <p:nvPr/>
        </p:nvSpPr>
        <p:spPr>
          <a:xfrm>
            <a:off x="1177637" y="3429036"/>
            <a:ext cx="11014363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dk1"/>
              </a:buClr>
              <a:buSzPts val="2800"/>
            </a:pP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Ejemplo: Artículos deportivos,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muebles y herramientas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7048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ángulo rectángulo 5"/>
          <p:cNvSpPr/>
          <p:nvPr/>
        </p:nvSpPr>
        <p:spPr>
          <a:xfrm>
            <a:off x="-1" y="3631474"/>
            <a:ext cx="3207435" cy="3226525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ágono 8"/>
          <p:cNvSpPr/>
          <p:nvPr/>
        </p:nvSpPr>
        <p:spPr>
          <a:xfrm flipH="1">
            <a:off x="2672862" y="4656406"/>
            <a:ext cx="9519138" cy="2201593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iángulo rectángulo 9"/>
          <p:cNvSpPr/>
          <p:nvPr/>
        </p:nvSpPr>
        <p:spPr>
          <a:xfrm rot="10800000">
            <a:off x="8984564" y="-1"/>
            <a:ext cx="3207435" cy="3404382"/>
          </a:xfrm>
          <a:prstGeom prst="rtTriangl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entágono 10"/>
          <p:cNvSpPr/>
          <p:nvPr/>
        </p:nvSpPr>
        <p:spPr>
          <a:xfrm>
            <a:off x="0" y="556790"/>
            <a:ext cx="10293927" cy="1316182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6790"/>
            <a:ext cx="1967197" cy="1316182"/>
          </a:xfrm>
          <a:prstGeom prst="rect">
            <a:avLst/>
          </a:prstGeom>
        </p:spPr>
      </p:pic>
      <p:sp>
        <p:nvSpPr>
          <p:cNvPr id="7" name="Google Shape;91;p2"/>
          <p:cNvSpPr txBox="1"/>
          <p:nvPr/>
        </p:nvSpPr>
        <p:spPr>
          <a:xfrm>
            <a:off x="1982574" y="635462"/>
            <a:ext cx="7680236" cy="1138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PROCESO PARA PRODUCTOS IMPULSADOS POR LA TECNOLOGÍA</a:t>
            </a:r>
            <a:endParaRPr sz="3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92;p2"/>
          <p:cNvSpPr txBox="1"/>
          <p:nvPr/>
        </p:nvSpPr>
        <p:spPr>
          <a:xfrm>
            <a:off x="4506505" y="5240633"/>
            <a:ext cx="7685495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lt1"/>
              </a:buClr>
              <a:buSzPts val="2800"/>
            </a:pPr>
            <a:r>
              <a:rPr lang="es-ES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 equipo empieza con </a:t>
            </a:r>
            <a:r>
              <a:rPr lang="es-E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una nueva </a:t>
            </a:r>
            <a:r>
              <a:rPr lang="es-ES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tecnología, luego</a:t>
            </a:r>
          </a:p>
          <a:p>
            <a:pPr lvl="0">
              <a:buClr>
                <a:schemeClr val="lt1"/>
              </a:buClr>
              <a:buSzPts val="2800"/>
            </a:pPr>
            <a:r>
              <a:rPr lang="es-ES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encuentra un mercado apropiado.</a:t>
            </a:r>
          </a:p>
        </p:txBody>
      </p:sp>
      <p:sp>
        <p:nvSpPr>
          <p:cNvPr id="13" name="Google Shape;93;p2"/>
          <p:cNvSpPr txBox="1"/>
          <p:nvPr/>
        </p:nvSpPr>
        <p:spPr>
          <a:xfrm>
            <a:off x="568037" y="2044082"/>
            <a:ext cx="11014363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dk1"/>
              </a:buClr>
              <a:buSzPts val="2800"/>
            </a:pP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fase de planeación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comprende compaginar tecnología y 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mercado. El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desarrollo de 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concepto toma una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tecnología determinada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93;p2"/>
          <p:cNvSpPr txBox="1"/>
          <p:nvPr/>
        </p:nvSpPr>
        <p:spPr>
          <a:xfrm>
            <a:off x="1177637" y="3429036"/>
            <a:ext cx="11014363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dk1"/>
              </a:buClr>
              <a:buSzPts val="2800"/>
            </a:pP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Ejemplo: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Sistemas de operativos. Fibras inteligentes. Sartenes antiadherentes. Aplicaciones de celular para prestación de servicios en línea.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2471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ángulo rectángulo 5"/>
          <p:cNvSpPr/>
          <p:nvPr/>
        </p:nvSpPr>
        <p:spPr>
          <a:xfrm>
            <a:off x="-1" y="3631474"/>
            <a:ext cx="3207435" cy="3226525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ágono 8"/>
          <p:cNvSpPr/>
          <p:nvPr/>
        </p:nvSpPr>
        <p:spPr>
          <a:xfrm flipH="1">
            <a:off x="2672862" y="4656406"/>
            <a:ext cx="9519138" cy="2201593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iángulo rectángulo 9"/>
          <p:cNvSpPr/>
          <p:nvPr/>
        </p:nvSpPr>
        <p:spPr>
          <a:xfrm rot="10800000">
            <a:off x="8984564" y="-1"/>
            <a:ext cx="3207435" cy="3404382"/>
          </a:xfrm>
          <a:prstGeom prst="rtTriangl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entágono 10"/>
          <p:cNvSpPr/>
          <p:nvPr/>
        </p:nvSpPr>
        <p:spPr>
          <a:xfrm>
            <a:off x="0" y="556790"/>
            <a:ext cx="10293927" cy="1316182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6790"/>
            <a:ext cx="1967197" cy="1316182"/>
          </a:xfrm>
          <a:prstGeom prst="rect">
            <a:avLst/>
          </a:prstGeom>
        </p:spPr>
      </p:pic>
      <p:sp>
        <p:nvSpPr>
          <p:cNvPr id="7" name="Google Shape;91;p2"/>
          <p:cNvSpPr txBox="1"/>
          <p:nvPr/>
        </p:nvSpPr>
        <p:spPr>
          <a:xfrm>
            <a:off x="1982574" y="570147"/>
            <a:ext cx="7680236" cy="1138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PROCESO PARA PRODUCTOS DE PLATAFORMA</a:t>
            </a:r>
            <a:endParaRPr sz="3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92;p2"/>
          <p:cNvSpPr txBox="1"/>
          <p:nvPr/>
        </p:nvSpPr>
        <p:spPr>
          <a:xfrm>
            <a:off x="4506505" y="5240633"/>
            <a:ext cx="7685495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lt1"/>
              </a:buClr>
              <a:buSzPts val="2800"/>
            </a:pPr>
            <a:r>
              <a:rPr lang="es-ES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 equipo supone que </a:t>
            </a:r>
            <a:r>
              <a:rPr lang="es-E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 nuevo </a:t>
            </a:r>
            <a:r>
              <a:rPr lang="es-ES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producto se </a:t>
            </a:r>
            <a:r>
              <a:rPr lang="es-E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construirá alrededor </a:t>
            </a:r>
            <a:r>
              <a:rPr lang="es-ES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 un </a:t>
            </a:r>
            <a:r>
              <a:rPr lang="es-E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subsistema tecnológico </a:t>
            </a:r>
            <a:r>
              <a:rPr lang="es-ES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establecido.</a:t>
            </a:r>
          </a:p>
        </p:txBody>
      </p:sp>
      <p:sp>
        <p:nvSpPr>
          <p:cNvPr id="13" name="Google Shape;93;p2"/>
          <p:cNvSpPr txBox="1"/>
          <p:nvPr/>
        </p:nvSpPr>
        <p:spPr>
          <a:xfrm>
            <a:off x="554182" y="2261647"/>
            <a:ext cx="11014363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dk1"/>
              </a:buClr>
              <a:buSzPts val="2800"/>
            </a:pP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desarrollo de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concepto adopta 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plataforma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tecnología 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probada.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93;p2"/>
          <p:cNvSpPr txBox="1"/>
          <p:nvPr/>
        </p:nvSpPr>
        <p:spPr>
          <a:xfrm>
            <a:off x="1177637" y="3429036"/>
            <a:ext cx="11014363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dk1"/>
              </a:buClr>
              <a:buSzPts val="2800"/>
            </a:pP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Ejemplo: Aparatos electrónicos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el 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hogar,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computadoras, impresoras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5885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ángulo rectángulo 5"/>
          <p:cNvSpPr/>
          <p:nvPr/>
        </p:nvSpPr>
        <p:spPr>
          <a:xfrm>
            <a:off x="-1" y="3631474"/>
            <a:ext cx="3207435" cy="3226525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ágono 8"/>
          <p:cNvSpPr/>
          <p:nvPr/>
        </p:nvSpPr>
        <p:spPr>
          <a:xfrm flipH="1">
            <a:off x="2672862" y="4656406"/>
            <a:ext cx="9519138" cy="2201593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iángulo rectángulo 9"/>
          <p:cNvSpPr/>
          <p:nvPr/>
        </p:nvSpPr>
        <p:spPr>
          <a:xfrm rot="10800000">
            <a:off x="8984564" y="-1"/>
            <a:ext cx="3207435" cy="3404382"/>
          </a:xfrm>
          <a:prstGeom prst="rtTriangl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entágono 10"/>
          <p:cNvSpPr/>
          <p:nvPr/>
        </p:nvSpPr>
        <p:spPr>
          <a:xfrm>
            <a:off x="0" y="556790"/>
            <a:ext cx="10293927" cy="1316182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6790"/>
            <a:ext cx="1967197" cy="1316182"/>
          </a:xfrm>
          <a:prstGeom prst="rect">
            <a:avLst/>
          </a:prstGeom>
        </p:spPr>
      </p:pic>
      <p:sp>
        <p:nvSpPr>
          <p:cNvPr id="7" name="Google Shape;91;p2"/>
          <p:cNvSpPr txBox="1"/>
          <p:nvPr/>
        </p:nvSpPr>
        <p:spPr>
          <a:xfrm>
            <a:off x="1982574" y="622399"/>
            <a:ext cx="7680236" cy="1138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PROCESO PARA PRODUCTOS DE PROCESO INTENSIVO</a:t>
            </a:r>
            <a:endParaRPr sz="3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92;p2"/>
          <p:cNvSpPr txBox="1"/>
          <p:nvPr/>
        </p:nvSpPr>
        <p:spPr>
          <a:xfrm>
            <a:off x="4506505" y="5240633"/>
            <a:ext cx="7685495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lt1"/>
              </a:buClr>
              <a:buSzPts val="2800"/>
            </a:pPr>
            <a:r>
              <a:rPr lang="es-ES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Características del </a:t>
            </a:r>
            <a:r>
              <a:rPr lang="es-E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producto muy </a:t>
            </a:r>
            <a:r>
              <a:rPr lang="es-ES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restringidas por el </a:t>
            </a:r>
            <a:r>
              <a:rPr lang="es-E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proceso de </a:t>
            </a:r>
            <a:r>
              <a:rPr lang="es-ES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producción.</a:t>
            </a:r>
          </a:p>
        </p:txBody>
      </p:sp>
      <p:sp>
        <p:nvSpPr>
          <p:cNvPr id="13" name="Google Shape;93;p2"/>
          <p:cNvSpPr txBox="1"/>
          <p:nvPr/>
        </p:nvSpPr>
        <p:spPr>
          <a:xfrm>
            <a:off x="568037" y="2044082"/>
            <a:ext cx="11014363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dk1"/>
              </a:buClr>
              <a:buSzPts val="2800"/>
            </a:pP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proceso existente de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producción debe especificarse desde 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inicio, o producto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proceso 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deben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desarrollarse juntos 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desde el inicio.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93;p2"/>
          <p:cNvSpPr txBox="1"/>
          <p:nvPr/>
        </p:nvSpPr>
        <p:spPr>
          <a:xfrm>
            <a:off x="1177637" y="3429036"/>
            <a:ext cx="11014363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dk1"/>
              </a:buClr>
              <a:buSzPts val="2800"/>
            </a:pP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Ejemplo: Bocadillos, cereales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desayuno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productos químicos,</a:t>
            </a:r>
          </a:p>
          <a:p>
            <a:pPr lvl="0">
              <a:buClr>
                <a:schemeClr val="dk1"/>
              </a:buClr>
              <a:buSzPts val="2800"/>
            </a:pP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semiconductores.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153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ángulo rectángulo 5"/>
          <p:cNvSpPr/>
          <p:nvPr/>
        </p:nvSpPr>
        <p:spPr>
          <a:xfrm>
            <a:off x="-1" y="3631474"/>
            <a:ext cx="3207435" cy="3226525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ágono 8"/>
          <p:cNvSpPr/>
          <p:nvPr/>
        </p:nvSpPr>
        <p:spPr>
          <a:xfrm flipH="1">
            <a:off x="2672862" y="4656406"/>
            <a:ext cx="9519138" cy="2201593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iángulo rectángulo 9"/>
          <p:cNvSpPr/>
          <p:nvPr/>
        </p:nvSpPr>
        <p:spPr>
          <a:xfrm rot="10800000">
            <a:off x="8984564" y="-1"/>
            <a:ext cx="3207435" cy="3404382"/>
          </a:xfrm>
          <a:prstGeom prst="rtTriangl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entágono 10"/>
          <p:cNvSpPr/>
          <p:nvPr/>
        </p:nvSpPr>
        <p:spPr>
          <a:xfrm>
            <a:off x="0" y="556790"/>
            <a:ext cx="10293927" cy="1316182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6790"/>
            <a:ext cx="1967197" cy="1316182"/>
          </a:xfrm>
          <a:prstGeom prst="rect">
            <a:avLst/>
          </a:prstGeom>
        </p:spPr>
      </p:pic>
      <p:sp>
        <p:nvSpPr>
          <p:cNvPr id="7" name="Google Shape;91;p2"/>
          <p:cNvSpPr txBox="1"/>
          <p:nvPr/>
        </p:nvSpPr>
        <p:spPr>
          <a:xfrm>
            <a:off x="1982574" y="635462"/>
            <a:ext cx="7680236" cy="1138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PROCESO PARA PRODUCTOS PERSONALIZADOS</a:t>
            </a:r>
            <a:endParaRPr sz="3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92;p2"/>
          <p:cNvSpPr txBox="1"/>
          <p:nvPr/>
        </p:nvSpPr>
        <p:spPr>
          <a:xfrm>
            <a:off x="4506505" y="5240633"/>
            <a:ext cx="7685495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lt1"/>
              </a:buClr>
              <a:buSzPts val="2800"/>
            </a:pPr>
            <a:r>
              <a:rPr lang="es-ES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Los nuevos productos </a:t>
            </a:r>
            <a:r>
              <a:rPr lang="es-E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son ligeras </a:t>
            </a:r>
            <a:r>
              <a:rPr lang="es-ES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variaciones de </a:t>
            </a:r>
            <a:r>
              <a:rPr lang="es-E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configuraciones existentes</a:t>
            </a:r>
            <a:r>
              <a:rPr lang="es-ES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13" name="Google Shape;93;p2"/>
          <p:cNvSpPr txBox="1"/>
          <p:nvPr/>
        </p:nvSpPr>
        <p:spPr>
          <a:xfrm>
            <a:off x="568037" y="2044082"/>
            <a:ext cx="11014363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dk1"/>
              </a:buClr>
              <a:buSzPts val="2800"/>
            </a:pP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Similitud de proyectos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permite un 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proceso de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desarrollo afinado y altamente estructurado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93;p2"/>
          <p:cNvSpPr txBox="1"/>
          <p:nvPr/>
        </p:nvSpPr>
        <p:spPr>
          <a:xfrm>
            <a:off x="1177637" y="3429036"/>
            <a:ext cx="11014363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dk1"/>
              </a:buClr>
              <a:buSzPts val="2800"/>
            </a:pP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Ejemplo: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Vehículos con características de personalización desde la línea de montaje. 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3477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ángulo rectángulo 5"/>
          <p:cNvSpPr/>
          <p:nvPr/>
        </p:nvSpPr>
        <p:spPr>
          <a:xfrm>
            <a:off x="-1" y="3631474"/>
            <a:ext cx="3207435" cy="3226525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ágono 8"/>
          <p:cNvSpPr/>
          <p:nvPr/>
        </p:nvSpPr>
        <p:spPr>
          <a:xfrm flipH="1">
            <a:off x="2672862" y="4656406"/>
            <a:ext cx="9519138" cy="2201593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iángulo rectángulo 9"/>
          <p:cNvSpPr/>
          <p:nvPr/>
        </p:nvSpPr>
        <p:spPr>
          <a:xfrm rot="10800000">
            <a:off x="8984564" y="-1"/>
            <a:ext cx="3207435" cy="3404382"/>
          </a:xfrm>
          <a:prstGeom prst="rtTriangl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entágono 10"/>
          <p:cNvSpPr/>
          <p:nvPr/>
        </p:nvSpPr>
        <p:spPr>
          <a:xfrm>
            <a:off x="0" y="556790"/>
            <a:ext cx="10293927" cy="1316182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6790"/>
            <a:ext cx="1967197" cy="1316182"/>
          </a:xfrm>
          <a:prstGeom prst="rect">
            <a:avLst/>
          </a:prstGeom>
        </p:spPr>
      </p:pic>
      <p:sp>
        <p:nvSpPr>
          <p:cNvPr id="7" name="Google Shape;91;p2"/>
          <p:cNvSpPr txBox="1"/>
          <p:nvPr/>
        </p:nvSpPr>
        <p:spPr>
          <a:xfrm>
            <a:off x="1967197" y="645514"/>
            <a:ext cx="7680236" cy="1138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PROCESO PARA PRODUCTOS DE ALTO RIESGO</a:t>
            </a:r>
            <a:endParaRPr sz="3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92;p2"/>
          <p:cNvSpPr txBox="1"/>
          <p:nvPr/>
        </p:nvSpPr>
        <p:spPr>
          <a:xfrm>
            <a:off x="4506505" y="5240633"/>
            <a:ext cx="7685495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lt1"/>
              </a:buClr>
              <a:buSzPts val="2800"/>
            </a:pPr>
            <a:r>
              <a:rPr lang="es-ES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Incertidumbres técnicas o </a:t>
            </a:r>
            <a:r>
              <a:rPr lang="es-E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 mercado </a:t>
            </a:r>
            <a:r>
              <a:rPr lang="es-ES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crean altos </a:t>
            </a:r>
            <a:r>
              <a:rPr lang="es-E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riesgos de </a:t>
            </a:r>
            <a:r>
              <a:rPr lang="es-ES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fracaso.</a:t>
            </a:r>
          </a:p>
        </p:txBody>
      </p:sp>
      <p:sp>
        <p:nvSpPr>
          <p:cNvPr id="13" name="Google Shape;93;p2"/>
          <p:cNvSpPr txBox="1"/>
          <p:nvPr/>
        </p:nvSpPr>
        <p:spPr>
          <a:xfrm>
            <a:off x="568037" y="2044082"/>
            <a:ext cx="11014363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dk1"/>
              </a:buClr>
              <a:buSzPts val="2800"/>
            </a:pP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 riesgos se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identifican temprano 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se rastrean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todo 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proceso.</a:t>
            </a:r>
          </a:p>
          <a:p>
            <a:pPr lvl="0">
              <a:buClr>
                <a:schemeClr val="dk1"/>
              </a:buClr>
              <a:buSzPts val="2800"/>
            </a:pP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análisis y pruebas de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actividades ocurren 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tan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pronto como 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 posible.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93;p2"/>
          <p:cNvSpPr txBox="1"/>
          <p:nvPr/>
        </p:nvSpPr>
        <p:spPr>
          <a:xfrm>
            <a:off x="1177637" y="3429036"/>
            <a:ext cx="11014363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dk1"/>
              </a:buClr>
              <a:buSzPts val="2800"/>
            </a:pP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Ejemplo: Productos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farmacéuticos, sistemas 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aeroespaciales.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7672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ángulo rectángulo 5"/>
          <p:cNvSpPr/>
          <p:nvPr/>
        </p:nvSpPr>
        <p:spPr>
          <a:xfrm>
            <a:off x="-1" y="3631474"/>
            <a:ext cx="3207435" cy="3226525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ágono 8"/>
          <p:cNvSpPr/>
          <p:nvPr/>
        </p:nvSpPr>
        <p:spPr>
          <a:xfrm flipH="1">
            <a:off x="2672862" y="4656406"/>
            <a:ext cx="9519138" cy="2201593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iángulo rectángulo 9"/>
          <p:cNvSpPr/>
          <p:nvPr/>
        </p:nvSpPr>
        <p:spPr>
          <a:xfrm rot="10800000">
            <a:off x="8984564" y="-1"/>
            <a:ext cx="3207435" cy="3404382"/>
          </a:xfrm>
          <a:prstGeom prst="rtTriangl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entágono 10"/>
          <p:cNvSpPr/>
          <p:nvPr/>
        </p:nvSpPr>
        <p:spPr>
          <a:xfrm>
            <a:off x="0" y="556790"/>
            <a:ext cx="10293927" cy="1316182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6790"/>
            <a:ext cx="1967197" cy="1316182"/>
          </a:xfrm>
          <a:prstGeom prst="rect">
            <a:avLst/>
          </a:prstGeom>
        </p:spPr>
      </p:pic>
      <p:sp>
        <p:nvSpPr>
          <p:cNvPr id="7" name="Google Shape;91;p2"/>
          <p:cNvSpPr txBox="1"/>
          <p:nvPr/>
        </p:nvSpPr>
        <p:spPr>
          <a:xfrm>
            <a:off x="1982574" y="609336"/>
            <a:ext cx="7680236" cy="1138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PROCESO PARA PRODUCTOS DE RAPIDA ELABORACIÓN</a:t>
            </a:r>
            <a:endParaRPr sz="3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92;p2"/>
          <p:cNvSpPr txBox="1"/>
          <p:nvPr/>
        </p:nvSpPr>
        <p:spPr>
          <a:xfrm>
            <a:off x="4506505" y="5323760"/>
            <a:ext cx="7685495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lt1"/>
              </a:buClr>
              <a:buSzPts val="2800"/>
            </a:pPr>
            <a:r>
              <a:rPr lang="es-ES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 rápido modelado y </a:t>
            </a:r>
            <a:r>
              <a:rPr lang="es-ES" sz="2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generación de </a:t>
            </a:r>
            <a:r>
              <a:rPr lang="es-ES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prototipos </a:t>
            </a:r>
            <a:r>
              <a:rPr lang="es-ES" sz="2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hacen posible </a:t>
            </a:r>
            <a:r>
              <a:rPr lang="es-ES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muchos ciclos </a:t>
            </a:r>
            <a:r>
              <a:rPr lang="es-ES" sz="2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 diseño-construcción-prueba</a:t>
            </a:r>
            <a:r>
              <a:rPr lang="es-ES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13" name="Google Shape;93;p2"/>
          <p:cNvSpPr txBox="1"/>
          <p:nvPr/>
        </p:nvSpPr>
        <p:spPr>
          <a:xfrm>
            <a:off x="568037" y="2044082"/>
            <a:ext cx="11014363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dk1"/>
              </a:buClr>
              <a:buSzPts val="2800"/>
            </a:pP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 fases de diseño de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detalle y 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pruebas se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repiten varias 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veces hasta que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producto 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termina o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agota 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tiempo o el presupuesto.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93;p2"/>
          <p:cNvSpPr txBox="1"/>
          <p:nvPr/>
        </p:nvSpPr>
        <p:spPr>
          <a:xfrm>
            <a:off x="1177637" y="3429036"/>
            <a:ext cx="11014363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dk1"/>
              </a:buClr>
              <a:buSzPts val="2800"/>
            </a:pP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Ejemplo: Software, teléfonos celulares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3397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ángulo rectángulo 5"/>
          <p:cNvSpPr/>
          <p:nvPr/>
        </p:nvSpPr>
        <p:spPr>
          <a:xfrm>
            <a:off x="-1" y="3631474"/>
            <a:ext cx="3207435" cy="3226525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ágono 8"/>
          <p:cNvSpPr/>
          <p:nvPr/>
        </p:nvSpPr>
        <p:spPr>
          <a:xfrm flipH="1">
            <a:off x="2672862" y="4656406"/>
            <a:ext cx="9519138" cy="2201593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iángulo rectángulo 9"/>
          <p:cNvSpPr/>
          <p:nvPr/>
        </p:nvSpPr>
        <p:spPr>
          <a:xfrm rot="10800000">
            <a:off x="8984564" y="-1"/>
            <a:ext cx="3207435" cy="3404382"/>
          </a:xfrm>
          <a:prstGeom prst="rtTriangl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entágono 10"/>
          <p:cNvSpPr/>
          <p:nvPr/>
        </p:nvSpPr>
        <p:spPr>
          <a:xfrm>
            <a:off x="0" y="556790"/>
            <a:ext cx="10293927" cy="1316182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6790"/>
            <a:ext cx="1967197" cy="1316182"/>
          </a:xfrm>
          <a:prstGeom prst="rect">
            <a:avLst/>
          </a:prstGeom>
        </p:spPr>
      </p:pic>
      <p:sp>
        <p:nvSpPr>
          <p:cNvPr id="7" name="Google Shape;91;p2"/>
          <p:cNvSpPr txBox="1"/>
          <p:nvPr/>
        </p:nvSpPr>
        <p:spPr>
          <a:xfrm>
            <a:off x="1982574" y="596273"/>
            <a:ext cx="7680236" cy="1138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PROCESO PARA PRODUCTOS DE SISTEMAS COMPLEJOS</a:t>
            </a:r>
            <a:endParaRPr sz="3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92;p2"/>
          <p:cNvSpPr txBox="1"/>
          <p:nvPr/>
        </p:nvSpPr>
        <p:spPr>
          <a:xfrm>
            <a:off x="4506505" y="5323760"/>
            <a:ext cx="7685495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lt1"/>
              </a:buClr>
              <a:buSzPts val="2800"/>
            </a:pPr>
            <a:r>
              <a:rPr lang="es-ES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Los sistemas deben </a:t>
            </a:r>
            <a:r>
              <a:rPr lang="es-ES" sz="2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descomponerse en </a:t>
            </a:r>
            <a:r>
              <a:rPr lang="es-ES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varios subsistemas</a:t>
            </a:r>
          </a:p>
          <a:p>
            <a:pPr lvl="0">
              <a:buClr>
                <a:schemeClr val="lt1"/>
              </a:buClr>
              <a:buSzPts val="2800"/>
            </a:pPr>
            <a:r>
              <a:rPr lang="es-ES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 muchos componentes.</a:t>
            </a:r>
          </a:p>
        </p:txBody>
      </p:sp>
      <p:sp>
        <p:nvSpPr>
          <p:cNvPr id="13" name="Google Shape;93;p2"/>
          <p:cNvSpPr txBox="1"/>
          <p:nvPr/>
        </p:nvSpPr>
        <p:spPr>
          <a:xfrm>
            <a:off x="568037" y="2044082"/>
            <a:ext cx="11014363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dk1"/>
              </a:buClr>
              <a:buSzPts val="2800"/>
            </a:pP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Subsistemas y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componentes son 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desarrollados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 muchos 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equipos que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trabajan en 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paralelo, seguidos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 integración 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validación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 sistema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93;p2"/>
          <p:cNvSpPr txBox="1"/>
          <p:nvPr/>
        </p:nvSpPr>
        <p:spPr>
          <a:xfrm>
            <a:off x="1177637" y="3429036"/>
            <a:ext cx="11014363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dk1"/>
              </a:buClr>
              <a:buSzPts val="2800"/>
            </a:pP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Ejemplo: Aviones, motores de 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reacción y automóviles</a:t>
            </a:r>
            <a:r>
              <a:rPr lang="es-E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61545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450</Words>
  <Application>Microsoft Office PowerPoint</Application>
  <PresentationFormat>Panorámica</PresentationFormat>
  <Paragraphs>47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8</cp:revision>
  <dcterms:created xsi:type="dcterms:W3CDTF">2023-08-27T21:06:44Z</dcterms:created>
  <dcterms:modified xsi:type="dcterms:W3CDTF">2023-08-27T21:36:24Z</dcterms:modified>
</cp:coreProperties>
</file>