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39A"/>
    <a:srgbClr val="143350"/>
    <a:srgbClr val="205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3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21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73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40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160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5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4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0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3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4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666E-4985-483B-8160-21E3BEC93D56}" type="datetimeFigureOut">
              <a:rPr lang="es-CO" smtClean="0"/>
              <a:t>17/03/2024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57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Paralelogramo 52"/>
          <p:cNvSpPr/>
          <p:nvPr/>
        </p:nvSpPr>
        <p:spPr>
          <a:xfrm>
            <a:off x="7690661" y="3629184"/>
            <a:ext cx="3139703" cy="3211397"/>
          </a:xfrm>
          <a:prstGeom prst="parallelogram">
            <a:avLst>
              <a:gd name="adj" fmla="val 48529"/>
            </a:avLst>
          </a:prstGeom>
          <a:solidFill>
            <a:srgbClr val="2663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Paralelogramo 51"/>
          <p:cNvSpPr/>
          <p:nvPr/>
        </p:nvSpPr>
        <p:spPr>
          <a:xfrm>
            <a:off x="6806742" y="4349931"/>
            <a:ext cx="2756798" cy="2508069"/>
          </a:xfrm>
          <a:prstGeom prst="parallelogram">
            <a:avLst>
              <a:gd name="adj" fmla="val 4852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6105702" y="5255172"/>
            <a:ext cx="2237587" cy="1602828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Google Shape;86;p1"/>
          <p:cNvSpPr txBox="1"/>
          <p:nvPr/>
        </p:nvSpPr>
        <p:spPr>
          <a:xfrm>
            <a:off x="844625" y="2195099"/>
            <a:ext cx="10238509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ISO 9001 - 2015</a:t>
            </a:r>
            <a:endParaRPr sz="6600" b="1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85;p1"/>
          <p:cNvSpPr txBox="1"/>
          <p:nvPr/>
        </p:nvSpPr>
        <p:spPr>
          <a:xfrm>
            <a:off x="7779933" y="5837675"/>
            <a:ext cx="44226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23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Punto de partida: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86;p1"/>
          <p:cNvSpPr txBox="1"/>
          <p:nvPr/>
        </p:nvSpPr>
        <p:spPr>
          <a:xfrm>
            <a:off x="1162656" y="1394632"/>
            <a:ext cx="8414385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necesita demostrar la capacidad para cumplir requisitos del cliente, legales y reglamentarios.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aspira a aumentar la satisfacción del cliente con procesos de mejora y aseguramiento de la calidad.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B1C327E8-3903-4C46-B27D-3216DBFE2683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3F097CC8-F5B2-454A-A1DE-74CEB4009208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A6667D30-1E7B-4D8A-88D8-1350BB32D9F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16E6FD2-8BCB-4453-9CB3-BF7B39B8343C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E7E68248-B83F-4E32-90B7-B8C51EFE9738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E0443665-961E-487A-8BB2-382FFAB2128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5E3D3A75-E889-4BB9-803E-6F82F1ADDF4B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A8E03C1E-C5A6-4824-A1A1-2CCDF6097C1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7B38EA70-0FA4-47E2-81AC-2552D6EEEF0E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F4EEF89C-A85A-49EB-91F3-52EE6B9C9A6A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4CF43F70-2997-4AF6-84BE-9B31C9AF8DF2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0D7629EF-33AC-40BA-BC97-544D0D3A617E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1DA0A66-AC58-46D0-95AC-4EEB9F0699B9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F4E1D7FC-C4A8-4DED-BDA5-4364DBDB8C4B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6EADE3D6-CE90-4543-83D3-62878ED7F902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95FBF9E5-E260-41E9-A5DE-17100F43ACB1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7B6FB3B3-F087-4BBA-A3C5-66FCB327724B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81A605A6-0214-48B0-8374-3986ED7EF85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3C9F40DE-321D-4BF5-806A-FD2A74818DBF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F4210EC7-61FB-4344-BF91-2A2039137F83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224871AA-21E4-4690-BDDD-652706CD9917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1" name="Google Shape;86;p1">
            <a:extLst>
              <a:ext uri="{FF2B5EF4-FFF2-40B4-BE49-F238E27FC236}">
                <a16:creationId xmlns:a16="http://schemas.microsoft.com/office/drawing/2014/main" id="{2EB015E0-9B0B-484A-9B2E-CC9DE8600DA6}"/>
              </a:ext>
            </a:extLst>
          </p:cNvPr>
          <p:cNvSpPr txBox="1"/>
          <p:nvPr/>
        </p:nvSpPr>
        <p:spPr>
          <a:xfrm>
            <a:off x="1040919" y="3359652"/>
            <a:ext cx="841438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deben tener en cuenta las referencias normativas y los términos y definiciones: Norma ISO 9000:2015 </a:t>
            </a:r>
          </a:p>
        </p:txBody>
      </p:sp>
    </p:spTree>
    <p:extLst>
      <p:ext uri="{BB962C8B-B14F-4D97-AF65-F5344CB8AC3E}">
        <p14:creationId xmlns:p14="http://schemas.microsoft.com/office/powerpoint/2010/main" val="271521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Contexto de la organización: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1093143" y="1483353"/>
            <a:ext cx="9504372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Comprensión de la organización y su contexto.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Comprensión de las necesidades y expectativas de las partes interesadas.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Determinación del alcance del sistema de gestión de calidad.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Productos y servicios cubiertos.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Procesos que se van a certificar.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Se debe determinar lo que no es aplicable. (Los requisitos no aplicables no deben afectar la capacidad o responsabilidad de la empresa para proveer productos de calidad y el incremento de su satisfacción.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07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se debe identificar acerca de los procesos:</a:t>
            </a:r>
            <a:endParaRPr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1093143" y="1019896"/>
            <a:ext cx="9504372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Entradas requeridas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Salidas esperadas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Secuencia e interacción de los procesos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Indicadores de desempeño relacionados con los procesos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Recursos necesarios (Indicar la disponibilidad de los recursos)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Responsables y autoridades para los procesos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Abordar los riesgos y oportunidades de cada proceso,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Evaluar los procesos e implementar cambios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Mejorar los procesos y el SGC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Google Shape;86;p1">
            <a:extLst>
              <a:ext uri="{FF2B5EF4-FFF2-40B4-BE49-F238E27FC236}">
                <a16:creationId xmlns:a16="http://schemas.microsoft.com/office/drawing/2014/main" id="{62A68200-7B6C-494C-AC33-31EDF2774D54}"/>
              </a:ext>
            </a:extLst>
          </p:cNvPr>
          <p:cNvSpPr txBox="1"/>
          <p:nvPr/>
        </p:nvSpPr>
        <p:spPr>
          <a:xfrm>
            <a:off x="1184583" y="4505945"/>
            <a:ext cx="950437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Importante:</a:t>
            </a:r>
          </a:p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Mantener y conservar la información documentada</a:t>
            </a:r>
          </a:p>
        </p:txBody>
      </p:sp>
    </p:spTree>
    <p:extLst>
      <p:ext uri="{BB962C8B-B14F-4D97-AF65-F5344CB8AC3E}">
        <p14:creationId xmlns:p14="http://schemas.microsoft.com/office/powerpoint/2010/main" val="388479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Liderazgo y compromiso: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1093143" y="1019896"/>
            <a:ext cx="9504372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alta dirección debe: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Asumir la responsabilidad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Rendir cuentas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Establecer la política y objetivos de calidad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Integrar los requisitos del sistema en los procesos de negocio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Promover el enfoque a procesos y pensamiento basado en riesgos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Asegurar la disponibilidad de recursos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Comunicar la importancia y requisitos del SGC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Asegurar el logro de los resultados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Comprometerse, dirigir y apoyar a las personas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Promover la mejora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Apoyar a los lideres de la organización</a:t>
            </a:r>
            <a:endParaRPr lang="es-ES" sz="2400" dirty="0">
              <a:solidFill>
                <a:schemeClr val="bg1">
                  <a:lumMod val="9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75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Enfoque al cliente: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952696" y="1879822"/>
            <a:ext cx="950437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alta dirección debe asegurarse de: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Determinar, comprender y cumplir los requisitos del cliente, legales y reglamentarios aplicables.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Determinar y considerar riesgos y oportunidades que puedan afectar la conformidad de los productos y la satisfacción del cliente.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Mantener el enfoque en el aumento de la satisfacción del cliente.</a:t>
            </a:r>
            <a:endParaRPr lang="es-ES" sz="2400" dirty="0">
              <a:solidFill>
                <a:schemeClr val="bg1">
                  <a:lumMod val="9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12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Política de calidad:</a:t>
            </a:r>
            <a:endParaRPr sz="4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952696" y="1469004"/>
            <a:ext cx="950437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Establecimiento de la política de calidad: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Apropiada para el propósito y contexto de la organización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Marco de referencia para los objetivos de calidad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Compromiso con los requisitos aplicables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Compromiso con la mejora continua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Google Shape;86;p1">
            <a:extLst>
              <a:ext uri="{FF2B5EF4-FFF2-40B4-BE49-F238E27FC236}">
                <a16:creationId xmlns:a16="http://schemas.microsoft.com/office/drawing/2014/main" id="{5E3D1CDB-8848-48BE-8565-61E5C5692265}"/>
              </a:ext>
            </a:extLst>
          </p:cNvPr>
          <p:cNvSpPr txBox="1"/>
          <p:nvPr/>
        </p:nvSpPr>
        <p:spPr>
          <a:xfrm>
            <a:off x="891212" y="3554948"/>
            <a:ext cx="950437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Comunicación de la política de calidad: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Estar documentada y disponible para las partes interesadas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Comunicarse, entenderse y aplicarse</a:t>
            </a:r>
          </a:p>
        </p:txBody>
      </p:sp>
    </p:spTree>
    <p:extLst>
      <p:ext uri="{BB962C8B-B14F-4D97-AF65-F5344CB8AC3E}">
        <p14:creationId xmlns:p14="http://schemas.microsoft.com/office/powerpoint/2010/main" val="108730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1978967" y="109720"/>
            <a:ext cx="7551435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Roles, responsabilidades y autoridades en la organización: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86;p1"/>
          <p:cNvSpPr txBox="1"/>
          <p:nvPr/>
        </p:nvSpPr>
        <p:spPr>
          <a:xfrm>
            <a:off x="952696" y="1469004"/>
            <a:ext cx="9504372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debe asignar autoridad y responsabilidad para: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Asegurar la conformidad del SGC con los requisitos de la norma ISO 9001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Asegurar las salidas de los procesos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Informar de manera el desempeño del SGC y las oportunidades de mejora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Promover el enfoque al cliente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Asegurar la integridad del SGC cuando se planifiquen e </a:t>
            </a:r>
            <a:r>
              <a:rPr lang="es-E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implementen cambios</a:t>
            </a:r>
            <a:endParaRPr lang="es-ES" sz="24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5219991-D6BF-479B-AE8C-7BDD74790382}"/>
              </a:ext>
            </a:extLst>
          </p:cNvPr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65AF7F2-D3C2-4958-98DF-A0E27F01C76D}"/>
              </a:ext>
            </a:extLst>
          </p:cNvPr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CB2CAAD8-7E7F-4E60-91F7-DA9EF33B3D35}"/>
              </a:ext>
            </a:extLst>
          </p:cNvPr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5BE0B5B-0104-470F-8C90-C40A489F0F31}"/>
              </a:ext>
            </a:extLst>
          </p:cNvPr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47248FB3-74C2-4D97-BCA6-7D70A0F340DD}"/>
              </a:ext>
            </a:extLst>
          </p:cNvPr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AEC14CA5-890A-4094-A6BB-AD0917C4F026}"/>
              </a:ext>
            </a:extLst>
          </p:cNvPr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47B80CD-43A2-4291-A861-C80FA9E898F7}"/>
              </a:ext>
            </a:extLst>
          </p:cNvPr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814C1558-3C80-4417-8A6D-5507EFEF3C84}"/>
              </a:ext>
            </a:extLst>
          </p:cNvPr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F4E37AA-3B4E-43EA-8544-43ADD85ECDD9}"/>
              </a:ext>
            </a:extLst>
          </p:cNvPr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A0ABBE9-5D0C-4DC2-9D60-CC5C9E2F3002}"/>
              </a:ext>
            </a:extLst>
          </p:cNvPr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EB012AD3-E947-4DFF-9392-92A83845FAB8}"/>
              </a:ext>
            </a:extLst>
          </p:cNvPr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B6304526-A7E2-4079-9A94-D0207033009B}"/>
              </a:ext>
            </a:extLst>
          </p:cNvPr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76070C6-8942-46EC-BFE6-6DB5A4412886}"/>
              </a:ext>
            </a:extLst>
          </p:cNvPr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3817E1FC-3CE6-4227-9A81-6B1795030754}"/>
              </a:ext>
            </a:extLst>
          </p:cNvPr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03896F7B-B395-4BEE-A683-E595D5F0E5EA}"/>
              </a:ext>
            </a:extLst>
          </p:cNvPr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01EC8576-5524-44F3-8734-4638ECE632C2}"/>
              </a:ext>
            </a:extLst>
          </p:cNvPr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2DE0950-ECA6-42DE-A7F0-A8993509D1B3}"/>
              </a:ext>
            </a:extLst>
          </p:cNvPr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38177D74-925A-4FDC-9E56-1CEC395239F3}"/>
              </a:ext>
            </a:extLst>
          </p:cNvPr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7582203-099D-4E1E-83BB-9DAF2A316B9B}"/>
              </a:ext>
            </a:extLst>
          </p:cNvPr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C622B9B8-0BE9-4C77-8555-525B8C761C81}"/>
              </a:ext>
            </a:extLst>
          </p:cNvPr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180A51FB-5D97-432C-B0A6-89DB01A1D35E}"/>
              </a:ext>
            </a:extLst>
          </p:cNvPr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38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 rot="5400000">
            <a:off x="11829354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 rot="5400000">
            <a:off x="11829354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 rot="5400000">
            <a:off x="11829354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 rot="5400000">
            <a:off x="11829354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 rot="5400000">
            <a:off x="11829354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 rot="5400000">
            <a:off x="11829354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 rot="5400000">
            <a:off x="11829354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 rot="5400000">
            <a:off x="1146674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 rot="5400000">
            <a:off x="1146674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 rot="5400000">
            <a:off x="1146674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 rot="5400000">
            <a:off x="1146674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 rot="5400000">
            <a:off x="1146674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 rot="5400000">
            <a:off x="1146674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 rot="5400000">
            <a:off x="1146674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 rot="5400000">
            <a:off x="1110860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 rot="5400000">
            <a:off x="1110860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 rot="5400000">
            <a:off x="1110860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 rot="5400000">
            <a:off x="1110860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 rot="5400000">
            <a:off x="1110860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 rot="5400000">
            <a:off x="1110860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 rot="5400000">
            <a:off x="1110860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Elipse 47"/>
          <p:cNvSpPr/>
          <p:nvPr/>
        </p:nvSpPr>
        <p:spPr>
          <a:xfrm rot="5400000">
            <a:off x="910919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Elipse 48"/>
          <p:cNvSpPr/>
          <p:nvPr/>
        </p:nvSpPr>
        <p:spPr>
          <a:xfrm rot="5400000">
            <a:off x="910919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Elipse 49"/>
          <p:cNvSpPr/>
          <p:nvPr/>
        </p:nvSpPr>
        <p:spPr>
          <a:xfrm rot="5400000">
            <a:off x="910919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Elipse 50"/>
          <p:cNvSpPr/>
          <p:nvPr/>
        </p:nvSpPr>
        <p:spPr>
          <a:xfrm rot="5400000">
            <a:off x="910919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Elipse 51"/>
          <p:cNvSpPr/>
          <p:nvPr/>
        </p:nvSpPr>
        <p:spPr>
          <a:xfrm rot="5400000">
            <a:off x="910919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Elipse 52"/>
          <p:cNvSpPr/>
          <p:nvPr/>
        </p:nvSpPr>
        <p:spPr>
          <a:xfrm rot="5400000">
            <a:off x="910919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Elipse 53"/>
          <p:cNvSpPr/>
          <p:nvPr/>
        </p:nvSpPr>
        <p:spPr>
          <a:xfrm rot="5400000">
            <a:off x="910919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Elipse 54"/>
          <p:cNvSpPr/>
          <p:nvPr/>
        </p:nvSpPr>
        <p:spPr>
          <a:xfrm rot="5400000">
            <a:off x="54831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Elipse 55"/>
          <p:cNvSpPr/>
          <p:nvPr/>
        </p:nvSpPr>
        <p:spPr>
          <a:xfrm rot="5400000">
            <a:off x="54831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Elipse 56"/>
          <p:cNvSpPr/>
          <p:nvPr/>
        </p:nvSpPr>
        <p:spPr>
          <a:xfrm rot="5400000">
            <a:off x="54831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Elipse 57"/>
          <p:cNvSpPr/>
          <p:nvPr/>
        </p:nvSpPr>
        <p:spPr>
          <a:xfrm rot="5400000">
            <a:off x="54831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/>
          <p:cNvSpPr/>
          <p:nvPr/>
        </p:nvSpPr>
        <p:spPr>
          <a:xfrm rot="5400000">
            <a:off x="54831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/>
          <p:cNvSpPr/>
          <p:nvPr/>
        </p:nvSpPr>
        <p:spPr>
          <a:xfrm rot="5400000">
            <a:off x="54831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Elipse 60"/>
          <p:cNvSpPr/>
          <p:nvPr/>
        </p:nvSpPr>
        <p:spPr>
          <a:xfrm rot="5400000">
            <a:off x="54831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/>
          <p:cNvSpPr/>
          <p:nvPr/>
        </p:nvSpPr>
        <p:spPr>
          <a:xfrm rot="5400000">
            <a:off x="19017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/>
          <p:cNvSpPr/>
          <p:nvPr/>
        </p:nvSpPr>
        <p:spPr>
          <a:xfrm rot="5400000">
            <a:off x="19017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/>
          <p:cNvSpPr/>
          <p:nvPr/>
        </p:nvSpPr>
        <p:spPr>
          <a:xfrm rot="5400000">
            <a:off x="19017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/>
          <p:cNvSpPr/>
          <p:nvPr/>
        </p:nvSpPr>
        <p:spPr>
          <a:xfrm rot="5400000">
            <a:off x="19017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/>
          <p:cNvSpPr/>
          <p:nvPr/>
        </p:nvSpPr>
        <p:spPr>
          <a:xfrm rot="5400000">
            <a:off x="19017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/>
          <p:cNvSpPr/>
          <p:nvPr/>
        </p:nvSpPr>
        <p:spPr>
          <a:xfrm rot="5400000">
            <a:off x="19017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/>
          <p:cNvSpPr/>
          <p:nvPr/>
        </p:nvSpPr>
        <p:spPr>
          <a:xfrm rot="5400000">
            <a:off x="19017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Paralelogramo 2"/>
          <p:cNvSpPr/>
          <p:nvPr/>
        </p:nvSpPr>
        <p:spPr>
          <a:xfrm flipH="1">
            <a:off x="281612" y="4555281"/>
            <a:ext cx="3051810" cy="2296321"/>
          </a:xfrm>
          <a:prstGeom prst="parallelogram">
            <a:avLst>
              <a:gd name="adj" fmla="val 74334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Trapecio 52"/>
          <p:cNvSpPr/>
          <p:nvPr/>
        </p:nvSpPr>
        <p:spPr>
          <a:xfrm rot="5400000">
            <a:off x="757936" y="4921084"/>
            <a:ext cx="1178981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34289 w 2366009"/>
              <a:gd name="connsiteY0" fmla="*/ 2694854 h 2694854"/>
              <a:gd name="connsiteX1" fmla="*/ 0 w 2366009"/>
              <a:gd name="connsiteY1" fmla="*/ 0 h 2694854"/>
              <a:gd name="connsiteX2" fmla="*/ 2366008 w 2366009"/>
              <a:gd name="connsiteY2" fmla="*/ 0 h 2694854"/>
              <a:gd name="connsiteX3" fmla="*/ 2366009 w 2366009"/>
              <a:gd name="connsiteY3" fmla="*/ 2694854 h 2694854"/>
              <a:gd name="connsiteX4" fmla="*/ 34289 w 2366009"/>
              <a:gd name="connsiteY4" fmla="*/ 2694854 h 2694854"/>
              <a:gd name="connsiteX0" fmla="*/ 11426 w 2343146"/>
              <a:gd name="connsiteY0" fmla="*/ 2706285 h 2706285"/>
              <a:gd name="connsiteX1" fmla="*/ 0 w 2343146"/>
              <a:gd name="connsiteY1" fmla="*/ 0 h 2706285"/>
              <a:gd name="connsiteX2" fmla="*/ 2343145 w 2343146"/>
              <a:gd name="connsiteY2" fmla="*/ 11431 h 2706285"/>
              <a:gd name="connsiteX3" fmla="*/ 2343146 w 2343146"/>
              <a:gd name="connsiteY3" fmla="*/ 2706285 h 2706285"/>
              <a:gd name="connsiteX4" fmla="*/ 11426 w 2343146"/>
              <a:gd name="connsiteY4" fmla="*/ 2706285 h 2706285"/>
              <a:gd name="connsiteX0" fmla="*/ 1099 w 2332819"/>
              <a:gd name="connsiteY0" fmla="*/ 2694854 h 2694854"/>
              <a:gd name="connsiteX1" fmla="*/ 1106 w 2332819"/>
              <a:gd name="connsiteY1" fmla="*/ 845818 h 2694854"/>
              <a:gd name="connsiteX2" fmla="*/ 2332818 w 2332819"/>
              <a:gd name="connsiteY2" fmla="*/ 0 h 2694854"/>
              <a:gd name="connsiteX3" fmla="*/ 2332819 w 2332819"/>
              <a:gd name="connsiteY3" fmla="*/ 2694854 h 2694854"/>
              <a:gd name="connsiteX4" fmla="*/ 1099 w 2332819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819" h="2694854">
                <a:moveTo>
                  <a:pt x="1099" y="2694854"/>
                </a:moveTo>
                <a:cubicBezTo>
                  <a:pt x="-2710" y="1792759"/>
                  <a:pt x="4915" y="1747913"/>
                  <a:pt x="1106" y="845818"/>
                </a:cubicBezTo>
                <a:lnTo>
                  <a:pt x="2332818" y="0"/>
                </a:lnTo>
                <a:cubicBezTo>
                  <a:pt x="2332818" y="898285"/>
                  <a:pt x="2332819" y="1796569"/>
                  <a:pt x="2332819" y="2694854"/>
                </a:cubicBezTo>
                <a:lnTo>
                  <a:pt x="1099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Paralelogramo 69"/>
          <p:cNvSpPr/>
          <p:nvPr/>
        </p:nvSpPr>
        <p:spPr>
          <a:xfrm flipH="1">
            <a:off x="1978803" y="5496138"/>
            <a:ext cx="1817698" cy="1355464"/>
          </a:xfrm>
          <a:prstGeom prst="parallelogram">
            <a:avLst>
              <a:gd name="adj" fmla="val 743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Triángulo rectángulo 70"/>
          <p:cNvSpPr/>
          <p:nvPr/>
        </p:nvSpPr>
        <p:spPr>
          <a:xfrm rot="16200000" flipV="1">
            <a:off x="-152585" y="4358823"/>
            <a:ext cx="1463466" cy="1158297"/>
          </a:xfrm>
          <a:prstGeom prst="rtTriangle">
            <a:avLst/>
          </a:pr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Triángulo rectángulo 71"/>
          <p:cNvSpPr/>
          <p:nvPr/>
        </p:nvSpPr>
        <p:spPr>
          <a:xfrm flipH="1" flipV="1">
            <a:off x="10155218" y="-2"/>
            <a:ext cx="2036782" cy="1158297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Paralelogramo 72"/>
          <p:cNvSpPr/>
          <p:nvPr/>
        </p:nvSpPr>
        <p:spPr>
          <a:xfrm rot="20179051" flipH="1">
            <a:off x="9188904" y="-531290"/>
            <a:ext cx="2148072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Rectángulo 74"/>
          <p:cNvSpPr/>
          <p:nvPr/>
        </p:nvSpPr>
        <p:spPr>
          <a:xfrm>
            <a:off x="11569471" y="796090"/>
            <a:ext cx="634569" cy="1148602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  <a:gd name="connsiteX0" fmla="*/ 11430 w 805290"/>
              <a:gd name="connsiteY0" fmla="*/ 0 h 2182176"/>
              <a:gd name="connsiteX1" fmla="*/ 805290 w 805290"/>
              <a:gd name="connsiteY1" fmla="*/ 567698 h 2182176"/>
              <a:gd name="connsiteX2" fmla="*/ 803136 w 805290"/>
              <a:gd name="connsiteY2" fmla="*/ 2182176 h 2182176"/>
              <a:gd name="connsiteX3" fmla="*/ 0 w 805290"/>
              <a:gd name="connsiteY3" fmla="*/ 1487805 h 2182176"/>
              <a:gd name="connsiteX4" fmla="*/ 11430 w 805290"/>
              <a:gd name="connsiteY4" fmla="*/ 0 h 2182176"/>
              <a:gd name="connsiteX0" fmla="*/ 11430 w 803136"/>
              <a:gd name="connsiteY0" fmla="*/ 0 h 2182176"/>
              <a:gd name="connsiteX1" fmla="*/ 790824 w 803136"/>
              <a:gd name="connsiteY1" fmla="*/ 634849 h 2182176"/>
              <a:gd name="connsiteX2" fmla="*/ 803136 w 803136"/>
              <a:gd name="connsiteY2" fmla="*/ 2182176 h 2182176"/>
              <a:gd name="connsiteX3" fmla="*/ 0 w 803136"/>
              <a:gd name="connsiteY3" fmla="*/ 1487805 h 2182176"/>
              <a:gd name="connsiteX4" fmla="*/ 11430 w 803136"/>
              <a:gd name="connsiteY4" fmla="*/ 0 h 2182176"/>
              <a:gd name="connsiteX0" fmla="*/ 11430 w 803136"/>
              <a:gd name="connsiteY0" fmla="*/ 0 h 2249327"/>
              <a:gd name="connsiteX1" fmla="*/ 790824 w 803136"/>
              <a:gd name="connsiteY1" fmla="*/ 702000 h 2249327"/>
              <a:gd name="connsiteX2" fmla="*/ 803136 w 803136"/>
              <a:gd name="connsiteY2" fmla="*/ 2249327 h 2249327"/>
              <a:gd name="connsiteX3" fmla="*/ 0 w 803136"/>
              <a:gd name="connsiteY3" fmla="*/ 1554956 h 2249327"/>
              <a:gd name="connsiteX4" fmla="*/ 11430 w 803136"/>
              <a:gd name="connsiteY4" fmla="*/ 0 h 224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136" h="2249327">
                <a:moveTo>
                  <a:pt x="11430" y="0"/>
                </a:moveTo>
                <a:lnTo>
                  <a:pt x="790824" y="702000"/>
                </a:lnTo>
                <a:lnTo>
                  <a:pt x="803136" y="2249327"/>
                </a:lnTo>
                <a:lnTo>
                  <a:pt x="0" y="1554956"/>
                </a:lnTo>
                <a:lnTo>
                  <a:pt x="114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Paralelogramo 72"/>
          <p:cNvSpPr/>
          <p:nvPr/>
        </p:nvSpPr>
        <p:spPr>
          <a:xfrm rot="20179051" flipH="1">
            <a:off x="8227741" y="-537893"/>
            <a:ext cx="2153138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Rectángulo 74"/>
          <p:cNvSpPr/>
          <p:nvPr/>
        </p:nvSpPr>
        <p:spPr>
          <a:xfrm>
            <a:off x="11652741" y="1322091"/>
            <a:ext cx="531639" cy="1053131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290" h="2047875">
                <a:moveTo>
                  <a:pt x="11430" y="0"/>
                </a:moveTo>
                <a:lnTo>
                  <a:pt x="805290" y="567698"/>
                </a:lnTo>
                <a:lnTo>
                  <a:pt x="788670" y="2047875"/>
                </a:lnTo>
                <a:lnTo>
                  <a:pt x="0" y="1487805"/>
                </a:lnTo>
                <a:lnTo>
                  <a:pt x="11430" y="0"/>
                </a:lnTo>
                <a:close/>
              </a:path>
            </a:pathLst>
          </a:custGeom>
          <a:solidFill>
            <a:srgbClr val="14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Google Shape;86;p1">
            <a:extLst>
              <a:ext uri="{FF2B5EF4-FFF2-40B4-BE49-F238E27FC236}">
                <a16:creationId xmlns:a16="http://schemas.microsoft.com/office/drawing/2014/main" id="{22370FD8-730A-4EFE-9B15-B3EA1757F5D6}"/>
              </a:ext>
            </a:extLst>
          </p:cNvPr>
          <p:cNvSpPr txBox="1"/>
          <p:nvPr/>
        </p:nvSpPr>
        <p:spPr>
          <a:xfrm>
            <a:off x="844625" y="2195099"/>
            <a:ext cx="10238509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  <a:endParaRPr sz="6600" b="1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85;p1">
            <a:extLst>
              <a:ext uri="{FF2B5EF4-FFF2-40B4-BE49-F238E27FC236}">
                <a16:creationId xmlns:a16="http://schemas.microsoft.com/office/drawing/2014/main" id="{6107BCEF-3EB6-45EB-A519-6B7AFAAE58AA}"/>
              </a:ext>
            </a:extLst>
          </p:cNvPr>
          <p:cNvSpPr txBox="1"/>
          <p:nvPr/>
        </p:nvSpPr>
        <p:spPr>
          <a:xfrm>
            <a:off x="6596104" y="5750046"/>
            <a:ext cx="44226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7483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531</Words>
  <Application>Microsoft Office PowerPoint</Application>
  <PresentationFormat>Panorámica</PresentationFormat>
  <Paragraphs>73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EDUARDO TORRES FERNANDEZ</dc:creator>
  <cp:lastModifiedBy>Dell</cp:lastModifiedBy>
  <cp:revision>52</cp:revision>
  <dcterms:created xsi:type="dcterms:W3CDTF">2023-09-13T12:40:03Z</dcterms:created>
  <dcterms:modified xsi:type="dcterms:W3CDTF">2024-03-17T16:54:32Z</dcterms:modified>
</cp:coreProperties>
</file>