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39A"/>
    <a:srgbClr val="143350"/>
    <a:srgbClr val="205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3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221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73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40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160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53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4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0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3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4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9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666E-4985-483B-8160-21E3BEC93D56}" type="datetimeFigureOut">
              <a:rPr lang="es-CO" smtClean="0"/>
              <a:t>23/02/2024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57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Paralelogramo 52"/>
          <p:cNvSpPr/>
          <p:nvPr/>
        </p:nvSpPr>
        <p:spPr>
          <a:xfrm>
            <a:off x="7690661" y="3629184"/>
            <a:ext cx="3139703" cy="3211397"/>
          </a:xfrm>
          <a:prstGeom prst="parallelogram">
            <a:avLst>
              <a:gd name="adj" fmla="val 48529"/>
            </a:avLst>
          </a:prstGeom>
          <a:solidFill>
            <a:srgbClr val="2663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Paralelogramo 51"/>
          <p:cNvSpPr/>
          <p:nvPr/>
        </p:nvSpPr>
        <p:spPr>
          <a:xfrm>
            <a:off x="6806742" y="4349931"/>
            <a:ext cx="2756798" cy="2508069"/>
          </a:xfrm>
          <a:prstGeom prst="parallelogram">
            <a:avLst>
              <a:gd name="adj" fmla="val 4852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6105702" y="5255172"/>
            <a:ext cx="2237587" cy="1602828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Google Shape;86;p1"/>
          <p:cNvSpPr txBox="1"/>
          <p:nvPr/>
        </p:nvSpPr>
        <p:spPr>
          <a:xfrm>
            <a:off x="844625" y="2195099"/>
            <a:ext cx="10238509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ISO 9001 - 2015</a:t>
            </a:r>
            <a:endParaRPr sz="6600" b="1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85;p1"/>
          <p:cNvSpPr txBox="1"/>
          <p:nvPr/>
        </p:nvSpPr>
        <p:spPr>
          <a:xfrm>
            <a:off x="7779933" y="5837675"/>
            <a:ext cx="44226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23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 rot="5400000">
            <a:off x="11829354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 rot="5400000">
            <a:off x="11829354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 rot="5400000">
            <a:off x="11829354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 rot="5400000">
            <a:off x="11829354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 rot="5400000">
            <a:off x="11829354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 rot="5400000">
            <a:off x="11829354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 rot="5400000">
            <a:off x="11829354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 rot="5400000">
            <a:off x="11466747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 rot="5400000">
            <a:off x="11466747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 rot="5400000">
            <a:off x="11466747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 rot="5400000">
            <a:off x="11466747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 rot="5400000">
            <a:off x="11466747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 rot="5400000">
            <a:off x="11466747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 rot="5400000">
            <a:off x="11466747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 rot="5400000">
            <a:off x="11108607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 rot="5400000">
            <a:off x="11108607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 rot="5400000">
            <a:off x="11108607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 rot="5400000">
            <a:off x="11108607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 rot="5400000">
            <a:off x="11108607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 rot="5400000">
            <a:off x="11108607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 rot="5400000">
            <a:off x="11108607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Elipse 47"/>
          <p:cNvSpPr/>
          <p:nvPr/>
        </p:nvSpPr>
        <p:spPr>
          <a:xfrm rot="5400000">
            <a:off x="910919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Elipse 48"/>
          <p:cNvSpPr/>
          <p:nvPr/>
        </p:nvSpPr>
        <p:spPr>
          <a:xfrm rot="5400000">
            <a:off x="910919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Elipse 49"/>
          <p:cNvSpPr/>
          <p:nvPr/>
        </p:nvSpPr>
        <p:spPr>
          <a:xfrm rot="5400000">
            <a:off x="910919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Elipse 50"/>
          <p:cNvSpPr/>
          <p:nvPr/>
        </p:nvSpPr>
        <p:spPr>
          <a:xfrm rot="5400000">
            <a:off x="910919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Elipse 51"/>
          <p:cNvSpPr/>
          <p:nvPr/>
        </p:nvSpPr>
        <p:spPr>
          <a:xfrm rot="5400000">
            <a:off x="910919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Elipse 52"/>
          <p:cNvSpPr/>
          <p:nvPr/>
        </p:nvSpPr>
        <p:spPr>
          <a:xfrm rot="5400000">
            <a:off x="910919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Elipse 53"/>
          <p:cNvSpPr/>
          <p:nvPr/>
        </p:nvSpPr>
        <p:spPr>
          <a:xfrm rot="5400000">
            <a:off x="910919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Elipse 54"/>
          <p:cNvSpPr/>
          <p:nvPr/>
        </p:nvSpPr>
        <p:spPr>
          <a:xfrm rot="5400000">
            <a:off x="548312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Elipse 55"/>
          <p:cNvSpPr/>
          <p:nvPr/>
        </p:nvSpPr>
        <p:spPr>
          <a:xfrm rot="5400000">
            <a:off x="548312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Elipse 56"/>
          <p:cNvSpPr/>
          <p:nvPr/>
        </p:nvSpPr>
        <p:spPr>
          <a:xfrm rot="5400000">
            <a:off x="548312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Elipse 57"/>
          <p:cNvSpPr/>
          <p:nvPr/>
        </p:nvSpPr>
        <p:spPr>
          <a:xfrm rot="5400000">
            <a:off x="548312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/>
          <p:cNvSpPr/>
          <p:nvPr/>
        </p:nvSpPr>
        <p:spPr>
          <a:xfrm rot="5400000">
            <a:off x="548312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/>
          <p:cNvSpPr/>
          <p:nvPr/>
        </p:nvSpPr>
        <p:spPr>
          <a:xfrm rot="5400000">
            <a:off x="548312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1" name="Elipse 60"/>
          <p:cNvSpPr/>
          <p:nvPr/>
        </p:nvSpPr>
        <p:spPr>
          <a:xfrm rot="5400000">
            <a:off x="548312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/>
          <p:cNvSpPr/>
          <p:nvPr/>
        </p:nvSpPr>
        <p:spPr>
          <a:xfrm rot="5400000">
            <a:off x="190172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/>
          <p:cNvSpPr/>
          <p:nvPr/>
        </p:nvSpPr>
        <p:spPr>
          <a:xfrm rot="5400000">
            <a:off x="190172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/>
          <p:cNvSpPr/>
          <p:nvPr/>
        </p:nvSpPr>
        <p:spPr>
          <a:xfrm rot="5400000">
            <a:off x="190172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/>
          <p:cNvSpPr/>
          <p:nvPr/>
        </p:nvSpPr>
        <p:spPr>
          <a:xfrm rot="5400000">
            <a:off x="190172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/>
          <p:cNvSpPr/>
          <p:nvPr/>
        </p:nvSpPr>
        <p:spPr>
          <a:xfrm rot="5400000">
            <a:off x="190172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/>
          <p:cNvSpPr/>
          <p:nvPr/>
        </p:nvSpPr>
        <p:spPr>
          <a:xfrm rot="5400000">
            <a:off x="190172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/>
          <p:cNvSpPr/>
          <p:nvPr/>
        </p:nvSpPr>
        <p:spPr>
          <a:xfrm rot="5400000">
            <a:off x="190172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Paralelogramo 2"/>
          <p:cNvSpPr/>
          <p:nvPr/>
        </p:nvSpPr>
        <p:spPr>
          <a:xfrm flipH="1">
            <a:off x="281612" y="4555281"/>
            <a:ext cx="3051810" cy="2296321"/>
          </a:xfrm>
          <a:prstGeom prst="parallelogram">
            <a:avLst>
              <a:gd name="adj" fmla="val 74334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Trapecio 52"/>
          <p:cNvSpPr/>
          <p:nvPr/>
        </p:nvSpPr>
        <p:spPr>
          <a:xfrm rot="5400000">
            <a:off x="757936" y="4921084"/>
            <a:ext cx="1178981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34289 w 2366009"/>
              <a:gd name="connsiteY0" fmla="*/ 2694854 h 2694854"/>
              <a:gd name="connsiteX1" fmla="*/ 0 w 2366009"/>
              <a:gd name="connsiteY1" fmla="*/ 0 h 2694854"/>
              <a:gd name="connsiteX2" fmla="*/ 2366008 w 2366009"/>
              <a:gd name="connsiteY2" fmla="*/ 0 h 2694854"/>
              <a:gd name="connsiteX3" fmla="*/ 2366009 w 2366009"/>
              <a:gd name="connsiteY3" fmla="*/ 2694854 h 2694854"/>
              <a:gd name="connsiteX4" fmla="*/ 34289 w 2366009"/>
              <a:gd name="connsiteY4" fmla="*/ 2694854 h 2694854"/>
              <a:gd name="connsiteX0" fmla="*/ 11426 w 2343146"/>
              <a:gd name="connsiteY0" fmla="*/ 2706285 h 2706285"/>
              <a:gd name="connsiteX1" fmla="*/ 0 w 2343146"/>
              <a:gd name="connsiteY1" fmla="*/ 0 h 2706285"/>
              <a:gd name="connsiteX2" fmla="*/ 2343145 w 2343146"/>
              <a:gd name="connsiteY2" fmla="*/ 11431 h 2706285"/>
              <a:gd name="connsiteX3" fmla="*/ 2343146 w 2343146"/>
              <a:gd name="connsiteY3" fmla="*/ 2706285 h 2706285"/>
              <a:gd name="connsiteX4" fmla="*/ 11426 w 2343146"/>
              <a:gd name="connsiteY4" fmla="*/ 2706285 h 2706285"/>
              <a:gd name="connsiteX0" fmla="*/ 1099 w 2332819"/>
              <a:gd name="connsiteY0" fmla="*/ 2694854 h 2694854"/>
              <a:gd name="connsiteX1" fmla="*/ 1106 w 2332819"/>
              <a:gd name="connsiteY1" fmla="*/ 845818 h 2694854"/>
              <a:gd name="connsiteX2" fmla="*/ 2332818 w 2332819"/>
              <a:gd name="connsiteY2" fmla="*/ 0 h 2694854"/>
              <a:gd name="connsiteX3" fmla="*/ 2332819 w 2332819"/>
              <a:gd name="connsiteY3" fmla="*/ 2694854 h 2694854"/>
              <a:gd name="connsiteX4" fmla="*/ 1099 w 2332819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819" h="2694854">
                <a:moveTo>
                  <a:pt x="1099" y="2694854"/>
                </a:moveTo>
                <a:cubicBezTo>
                  <a:pt x="-2710" y="1792759"/>
                  <a:pt x="4915" y="1747913"/>
                  <a:pt x="1106" y="845818"/>
                </a:cubicBezTo>
                <a:lnTo>
                  <a:pt x="2332818" y="0"/>
                </a:lnTo>
                <a:cubicBezTo>
                  <a:pt x="2332818" y="898285"/>
                  <a:pt x="2332819" y="1796569"/>
                  <a:pt x="2332819" y="2694854"/>
                </a:cubicBezTo>
                <a:lnTo>
                  <a:pt x="1099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Paralelogramo 69"/>
          <p:cNvSpPr/>
          <p:nvPr/>
        </p:nvSpPr>
        <p:spPr>
          <a:xfrm flipH="1">
            <a:off x="1978803" y="5496138"/>
            <a:ext cx="1817698" cy="1355464"/>
          </a:xfrm>
          <a:prstGeom prst="parallelogram">
            <a:avLst>
              <a:gd name="adj" fmla="val 743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Triángulo rectángulo 70"/>
          <p:cNvSpPr/>
          <p:nvPr/>
        </p:nvSpPr>
        <p:spPr>
          <a:xfrm rot="16200000" flipV="1">
            <a:off x="-152585" y="4358823"/>
            <a:ext cx="1463466" cy="1158297"/>
          </a:xfrm>
          <a:prstGeom prst="rtTriangle">
            <a:avLst/>
          </a:prstGeom>
          <a:solidFill>
            <a:srgbClr val="266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Triángulo rectángulo 71"/>
          <p:cNvSpPr/>
          <p:nvPr/>
        </p:nvSpPr>
        <p:spPr>
          <a:xfrm flipH="1" flipV="1">
            <a:off x="10155218" y="-2"/>
            <a:ext cx="2036782" cy="1158297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Paralelogramo 72"/>
          <p:cNvSpPr/>
          <p:nvPr/>
        </p:nvSpPr>
        <p:spPr>
          <a:xfrm rot="20179051" flipH="1">
            <a:off x="9188904" y="-531290"/>
            <a:ext cx="2148072" cy="2462435"/>
          </a:xfrm>
          <a:custGeom>
            <a:avLst/>
            <a:gdLst>
              <a:gd name="connsiteX0" fmla="*/ 0 w 1817698"/>
              <a:gd name="connsiteY0" fmla="*/ 1355464 h 1355464"/>
              <a:gd name="connsiteX1" fmla="*/ 1007571 w 1817698"/>
              <a:gd name="connsiteY1" fmla="*/ 0 h 1355464"/>
              <a:gd name="connsiteX2" fmla="*/ 1817698 w 1817698"/>
              <a:gd name="connsiteY2" fmla="*/ 0 h 1355464"/>
              <a:gd name="connsiteX3" fmla="*/ 810127 w 1817698"/>
              <a:gd name="connsiteY3" fmla="*/ 1355464 h 1355464"/>
              <a:gd name="connsiteX4" fmla="*/ 0 w 1817698"/>
              <a:gd name="connsiteY4" fmla="*/ 1355464 h 1355464"/>
              <a:gd name="connsiteX0" fmla="*/ 0 w 1929899"/>
              <a:gd name="connsiteY0" fmla="*/ 1754147 h 1754147"/>
              <a:gd name="connsiteX1" fmla="*/ 1007571 w 1929899"/>
              <a:gd name="connsiteY1" fmla="*/ 398683 h 1754147"/>
              <a:gd name="connsiteX2" fmla="*/ 1929899 w 1929899"/>
              <a:gd name="connsiteY2" fmla="*/ 0 h 1754147"/>
              <a:gd name="connsiteX3" fmla="*/ 810127 w 1929899"/>
              <a:gd name="connsiteY3" fmla="*/ 1754147 h 1754147"/>
              <a:gd name="connsiteX4" fmla="*/ 0 w 1929899"/>
              <a:gd name="connsiteY4" fmla="*/ 1754147 h 1754147"/>
              <a:gd name="connsiteX0" fmla="*/ 0 w 1929899"/>
              <a:gd name="connsiteY0" fmla="*/ 1754147 h 2558309"/>
              <a:gd name="connsiteX1" fmla="*/ 1007571 w 1929899"/>
              <a:gd name="connsiteY1" fmla="*/ 398683 h 2558309"/>
              <a:gd name="connsiteX2" fmla="*/ 1929899 w 1929899"/>
              <a:gd name="connsiteY2" fmla="*/ 0 h 2558309"/>
              <a:gd name="connsiteX3" fmla="*/ 314122 w 1929899"/>
              <a:gd name="connsiteY3" fmla="*/ 2558309 h 2558309"/>
              <a:gd name="connsiteX4" fmla="*/ 0 w 1929899"/>
              <a:gd name="connsiteY4" fmla="*/ 1754147 h 2558309"/>
              <a:gd name="connsiteX0" fmla="*/ 0 w 1929899"/>
              <a:gd name="connsiteY0" fmla="*/ 1754147 h 2538659"/>
              <a:gd name="connsiteX1" fmla="*/ 1007571 w 1929899"/>
              <a:gd name="connsiteY1" fmla="*/ 398683 h 2538659"/>
              <a:gd name="connsiteX2" fmla="*/ 1929899 w 1929899"/>
              <a:gd name="connsiteY2" fmla="*/ 0 h 2538659"/>
              <a:gd name="connsiteX3" fmla="*/ 330466 w 1929899"/>
              <a:gd name="connsiteY3" fmla="*/ 2538659 h 2538659"/>
              <a:gd name="connsiteX4" fmla="*/ 0 w 1929899"/>
              <a:gd name="connsiteY4" fmla="*/ 1754147 h 2538659"/>
              <a:gd name="connsiteX0" fmla="*/ 0 w 1929899"/>
              <a:gd name="connsiteY0" fmla="*/ 1754147 h 2534068"/>
              <a:gd name="connsiteX1" fmla="*/ 1007571 w 1929899"/>
              <a:gd name="connsiteY1" fmla="*/ 398683 h 2534068"/>
              <a:gd name="connsiteX2" fmla="*/ 1929899 w 1929899"/>
              <a:gd name="connsiteY2" fmla="*/ 0 h 2534068"/>
              <a:gd name="connsiteX3" fmla="*/ 340933 w 1929899"/>
              <a:gd name="connsiteY3" fmla="*/ 2534068 h 2534068"/>
              <a:gd name="connsiteX4" fmla="*/ 0 w 1929899"/>
              <a:gd name="connsiteY4" fmla="*/ 1754147 h 2534068"/>
              <a:gd name="connsiteX0" fmla="*/ 0 w 2097378"/>
              <a:gd name="connsiteY0" fmla="*/ 1827604 h 2607525"/>
              <a:gd name="connsiteX1" fmla="*/ 1007571 w 2097378"/>
              <a:gd name="connsiteY1" fmla="*/ 472140 h 2607525"/>
              <a:gd name="connsiteX2" fmla="*/ 2097378 w 2097378"/>
              <a:gd name="connsiteY2" fmla="*/ 0 h 2607525"/>
              <a:gd name="connsiteX3" fmla="*/ 340933 w 2097378"/>
              <a:gd name="connsiteY3" fmla="*/ 2607525 h 2607525"/>
              <a:gd name="connsiteX4" fmla="*/ 0 w 2097378"/>
              <a:gd name="connsiteY4" fmla="*/ 1827604 h 2607525"/>
              <a:gd name="connsiteX0" fmla="*/ 0 w 2275324"/>
              <a:gd name="connsiteY0" fmla="*/ 1905652 h 2685573"/>
              <a:gd name="connsiteX1" fmla="*/ 1007571 w 2275324"/>
              <a:gd name="connsiteY1" fmla="*/ 550188 h 2685573"/>
              <a:gd name="connsiteX2" fmla="*/ 2275324 w 2275324"/>
              <a:gd name="connsiteY2" fmla="*/ 0 h 2685573"/>
              <a:gd name="connsiteX3" fmla="*/ 340933 w 2275324"/>
              <a:gd name="connsiteY3" fmla="*/ 2685573 h 2685573"/>
              <a:gd name="connsiteX4" fmla="*/ 0 w 2275324"/>
              <a:gd name="connsiteY4" fmla="*/ 1905652 h 2685573"/>
              <a:gd name="connsiteX0" fmla="*/ 0 w 2317194"/>
              <a:gd name="connsiteY0" fmla="*/ 1924016 h 2703937"/>
              <a:gd name="connsiteX1" fmla="*/ 1007571 w 2317194"/>
              <a:gd name="connsiteY1" fmla="*/ 568552 h 2703937"/>
              <a:gd name="connsiteX2" fmla="*/ 2317194 w 2317194"/>
              <a:gd name="connsiteY2" fmla="*/ 0 h 2703937"/>
              <a:gd name="connsiteX3" fmla="*/ 340933 w 2317194"/>
              <a:gd name="connsiteY3" fmla="*/ 2703937 h 2703937"/>
              <a:gd name="connsiteX4" fmla="*/ 0 w 2317194"/>
              <a:gd name="connsiteY4" fmla="*/ 1924016 h 2703937"/>
              <a:gd name="connsiteX0" fmla="*/ 0 w 2344005"/>
              <a:gd name="connsiteY0" fmla="*/ 1948256 h 2728177"/>
              <a:gd name="connsiteX1" fmla="*/ 1007571 w 2344005"/>
              <a:gd name="connsiteY1" fmla="*/ 592792 h 2728177"/>
              <a:gd name="connsiteX2" fmla="*/ 2344005 w 2344005"/>
              <a:gd name="connsiteY2" fmla="*/ 0 h 2728177"/>
              <a:gd name="connsiteX3" fmla="*/ 340933 w 2344005"/>
              <a:gd name="connsiteY3" fmla="*/ 2728177 h 2728177"/>
              <a:gd name="connsiteX4" fmla="*/ 0 w 2344005"/>
              <a:gd name="connsiteY4" fmla="*/ 1948256 h 27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005" h="2728177">
                <a:moveTo>
                  <a:pt x="0" y="1948256"/>
                </a:moveTo>
                <a:lnTo>
                  <a:pt x="1007571" y="592792"/>
                </a:lnTo>
                <a:lnTo>
                  <a:pt x="2344005" y="0"/>
                </a:lnTo>
                <a:lnTo>
                  <a:pt x="340933" y="2728177"/>
                </a:lnTo>
                <a:lnTo>
                  <a:pt x="0" y="19482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Rectángulo 74"/>
          <p:cNvSpPr/>
          <p:nvPr/>
        </p:nvSpPr>
        <p:spPr>
          <a:xfrm>
            <a:off x="11569471" y="796090"/>
            <a:ext cx="634569" cy="1148602"/>
          </a:xfrm>
          <a:custGeom>
            <a:avLst/>
            <a:gdLst>
              <a:gd name="connsiteX0" fmla="*/ 0 w 925830"/>
              <a:gd name="connsiteY0" fmla="*/ 0 h 1087755"/>
              <a:gd name="connsiteX1" fmla="*/ 925830 w 925830"/>
              <a:gd name="connsiteY1" fmla="*/ 0 h 1087755"/>
              <a:gd name="connsiteX2" fmla="*/ 925830 w 925830"/>
              <a:gd name="connsiteY2" fmla="*/ 1087755 h 1087755"/>
              <a:gd name="connsiteX3" fmla="*/ 0 w 925830"/>
              <a:gd name="connsiteY3" fmla="*/ 1087755 h 1087755"/>
              <a:gd name="connsiteX4" fmla="*/ 0 w 925830"/>
              <a:gd name="connsiteY4" fmla="*/ 0 h 1087755"/>
              <a:gd name="connsiteX0" fmla="*/ 0 w 925830"/>
              <a:gd name="connsiteY0" fmla="*/ 0 h 1613535"/>
              <a:gd name="connsiteX1" fmla="*/ 925830 w 925830"/>
              <a:gd name="connsiteY1" fmla="*/ 0 h 1613535"/>
              <a:gd name="connsiteX2" fmla="*/ 925830 w 925830"/>
              <a:gd name="connsiteY2" fmla="*/ 1613535 h 1613535"/>
              <a:gd name="connsiteX3" fmla="*/ 0 w 925830"/>
              <a:gd name="connsiteY3" fmla="*/ 1087755 h 1613535"/>
              <a:gd name="connsiteX4" fmla="*/ 0 w 925830"/>
              <a:gd name="connsiteY4" fmla="*/ 0 h 1613535"/>
              <a:gd name="connsiteX0" fmla="*/ 148590 w 925830"/>
              <a:gd name="connsiteY0" fmla="*/ 0 h 2047875"/>
              <a:gd name="connsiteX1" fmla="*/ 925830 w 925830"/>
              <a:gd name="connsiteY1" fmla="*/ 434340 h 2047875"/>
              <a:gd name="connsiteX2" fmla="*/ 925830 w 925830"/>
              <a:gd name="connsiteY2" fmla="*/ 2047875 h 2047875"/>
              <a:gd name="connsiteX3" fmla="*/ 0 w 925830"/>
              <a:gd name="connsiteY3" fmla="*/ 1522095 h 2047875"/>
              <a:gd name="connsiteX4" fmla="*/ 148590 w 925830"/>
              <a:gd name="connsiteY4" fmla="*/ 0 h 2047875"/>
              <a:gd name="connsiteX0" fmla="*/ 34290 w 811530"/>
              <a:gd name="connsiteY0" fmla="*/ 0 h 2047875"/>
              <a:gd name="connsiteX1" fmla="*/ 811530 w 811530"/>
              <a:gd name="connsiteY1" fmla="*/ 434340 h 2047875"/>
              <a:gd name="connsiteX2" fmla="*/ 811530 w 811530"/>
              <a:gd name="connsiteY2" fmla="*/ 2047875 h 2047875"/>
              <a:gd name="connsiteX3" fmla="*/ 0 w 811530"/>
              <a:gd name="connsiteY3" fmla="*/ 1499235 h 2047875"/>
              <a:gd name="connsiteX4" fmla="*/ 34290 w 81153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34340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05568 w 788670"/>
              <a:gd name="connsiteY1" fmla="*/ 501019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55429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805290"/>
              <a:gd name="connsiteY0" fmla="*/ 0 h 2047875"/>
              <a:gd name="connsiteX1" fmla="*/ 805290 w 805290"/>
              <a:gd name="connsiteY1" fmla="*/ 567698 h 2047875"/>
              <a:gd name="connsiteX2" fmla="*/ 788670 w 805290"/>
              <a:gd name="connsiteY2" fmla="*/ 2047875 h 2047875"/>
              <a:gd name="connsiteX3" fmla="*/ 0 w 805290"/>
              <a:gd name="connsiteY3" fmla="*/ 1487805 h 2047875"/>
              <a:gd name="connsiteX4" fmla="*/ 11430 w 805290"/>
              <a:gd name="connsiteY4" fmla="*/ 0 h 2047875"/>
              <a:gd name="connsiteX0" fmla="*/ 11430 w 805290"/>
              <a:gd name="connsiteY0" fmla="*/ 0 h 2182176"/>
              <a:gd name="connsiteX1" fmla="*/ 805290 w 805290"/>
              <a:gd name="connsiteY1" fmla="*/ 567698 h 2182176"/>
              <a:gd name="connsiteX2" fmla="*/ 803136 w 805290"/>
              <a:gd name="connsiteY2" fmla="*/ 2182176 h 2182176"/>
              <a:gd name="connsiteX3" fmla="*/ 0 w 805290"/>
              <a:gd name="connsiteY3" fmla="*/ 1487805 h 2182176"/>
              <a:gd name="connsiteX4" fmla="*/ 11430 w 805290"/>
              <a:gd name="connsiteY4" fmla="*/ 0 h 2182176"/>
              <a:gd name="connsiteX0" fmla="*/ 11430 w 803136"/>
              <a:gd name="connsiteY0" fmla="*/ 0 h 2182176"/>
              <a:gd name="connsiteX1" fmla="*/ 790824 w 803136"/>
              <a:gd name="connsiteY1" fmla="*/ 634849 h 2182176"/>
              <a:gd name="connsiteX2" fmla="*/ 803136 w 803136"/>
              <a:gd name="connsiteY2" fmla="*/ 2182176 h 2182176"/>
              <a:gd name="connsiteX3" fmla="*/ 0 w 803136"/>
              <a:gd name="connsiteY3" fmla="*/ 1487805 h 2182176"/>
              <a:gd name="connsiteX4" fmla="*/ 11430 w 803136"/>
              <a:gd name="connsiteY4" fmla="*/ 0 h 2182176"/>
              <a:gd name="connsiteX0" fmla="*/ 11430 w 803136"/>
              <a:gd name="connsiteY0" fmla="*/ 0 h 2249327"/>
              <a:gd name="connsiteX1" fmla="*/ 790824 w 803136"/>
              <a:gd name="connsiteY1" fmla="*/ 702000 h 2249327"/>
              <a:gd name="connsiteX2" fmla="*/ 803136 w 803136"/>
              <a:gd name="connsiteY2" fmla="*/ 2249327 h 2249327"/>
              <a:gd name="connsiteX3" fmla="*/ 0 w 803136"/>
              <a:gd name="connsiteY3" fmla="*/ 1554956 h 2249327"/>
              <a:gd name="connsiteX4" fmla="*/ 11430 w 803136"/>
              <a:gd name="connsiteY4" fmla="*/ 0 h 224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136" h="2249327">
                <a:moveTo>
                  <a:pt x="11430" y="0"/>
                </a:moveTo>
                <a:lnTo>
                  <a:pt x="790824" y="702000"/>
                </a:lnTo>
                <a:lnTo>
                  <a:pt x="803136" y="2249327"/>
                </a:lnTo>
                <a:lnTo>
                  <a:pt x="0" y="1554956"/>
                </a:lnTo>
                <a:lnTo>
                  <a:pt x="114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Paralelogramo 72"/>
          <p:cNvSpPr/>
          <p:nvPr/>
        </p:nvSpPr>
        <p:spPr>
          <a:xfrm rot="20179051" flipH="1">
            <a:off x="8227741" y="-537893"/>
            <a:ext cx="2153138" cy="2462435"/>
          </a:xfrm>
          <a:custGeom>
            <a:avLst/>
            <a:gdLst>
              <a:gd name="connsiteX0" fmla="*/ 0 w 1817698"/>
              <a:gd name="connsiteY0" fmla="*/ 1355464 h 1355464"/>
              <a:gd name="connsiteX1" fmla="*/ 1007571 w 1817698"/>
              <a:gd name="connsiteY1" fmla="*/ 0 h 1355464"/>
              <a:gd name="connsiteX2" fmla="*/ 1817698 w 1817698"/>
              <a:gd name="connsiteY2" fmla="*/ 0 h 1355464"/>
              <a:gd name="connsiteX3" fmla="*/ 810127 w 1817698"/>
              <a:gd name="connsiteY3" fmla="*/ 1355464 h 1355464"/>
              <a:gd name="connsiteX4" fmla="*/ 0 w 1817698"/>
              <a:gd name="connsiteY4" fmla="*/ 1355464 h 1355464"/>
              <a:gd name="connsiteX0" fmla="*/ 0 w 1929899"/>
              <a:gd name="connsiteY0" fmla="*/ 1754147 h 1754147"/>
              <a:gd name="connsiteX1" fmla="*/ 1007571 w 1929899"/>
              <a:gd name="connsiteY1" fmla="*/ 398683 h 1754147"/>
              <a:gd name="connsiteX2" fmla="*/ 1929899 w 1929899"/>
              <a:gd name="connsiteY2" fmla="*/ 0 h 1754147"/>
              <a:gd name="connsiteX3" fmla="*/ 810127 w 1929899"/>
              <a:gd name="connsiteY3" fmla="*/ 1754147 h 1754147"/>
              <a:gd name="connsiteX4" fmla="*/ 0 w 1929899"/>
              <a:gd name="connsiteY4" fmla="*/ 1754147 h 1754147"/>
              <a:gd name="connsiteX0" fmla="*/ 0 w 1929899"/>
              <a:gd name="connsiteY0" fmla="*/ 1754147 h 2558309"/>
              <a:gd name="connsiteX1" fmla="*/ 1007571 w 1929899"/>
              <a:gd name="connsiteY1" fmla="*/ 398683 h 2558309"/>
              <a:gd name="connsiteX2" fmla="*/ 1929899 w 1929899"/>
              <a:gd name="connsiteY2" fmla="*/ 0 h 2558309"/>
              <a:gd name="connsiteX3" fmla="*/ 314122 w 1929899"/>
              <a:gd name="connsiteY3" fmla="*/ 2558309 h 2558309"/>
              <a:gd name="connsiteX4" fmla="*/ 0 w 1929899"/>
              <a:gd name="connsiteY4" fmla="*/ 1754147 h 2558309"/>
              <a:gd name="connsiteX0" fmla="*/ 0 w 1929899"/>
              <a:gd name="connsiteY0" fmla="*/ 1754147 h 2538659"/>
              <a:gd name="connsiteX1" fmla="*/ 1007571 w 1929899"/>
              <a:gd name="connsiteY1" fmla="*/ 398683 h 2538659"/>
              <a:gd name="connsiteX2" fmla="*/ 1929899 w 1929899"/>
              <a:gd name="connsiteY2" fmla="*/ 0 h 2538659"/>
              <a:gd name="connsiteX3" fmla="*/ 330466 w 1929899"/>
              <a:gd name="connsiteY3" fmla="*/ 2538659 h 2538659"/>
              <a:gd name="connsiteX4" fmla="*/ 0 w 1929899"/>
              <a:gd name="connsiteY4" fmla="*/ 1754147 h 2538659"/>
              <a:gd name="connsiteX0" fmla="*/ 0 w 1929899"/>
              <a:gd name="connsiteY0" fmla="*/ 1754147 h 2534068"/>
              <a:gd name="connsiteX1" fmla="*/ 1007571 w 1929899"/>
              <a:gd name="connsiteY1" fmla="*/ 398683 h 2534068"/>
              <a:gd name="connsiteX2" fmla="*/ 1929899 w 1929899"/>
              <a:gd name="connsiteY2" fmla="*/ 0 h 2534068"/>
              <a:gd name="connsiteX3" fmla="*/ 340933 w 1929899"/>
              <a:gd name="connsiteY3" fmla="*/ 2534068 h 2534068"/>
              <a:gd name="connsiteX4" fmla="*/ 0 w 1929899"/>
              <a:gd name="connsiteY4" fmla="*/ 1754147 h 2534068"/>
              <a:gd name="connsiteX0" fmla="*/ 0 w 2097378"/>
              <a:gd name="connsiteY0" fmla="*/ 1827604 h 2607525"/>
              <a:gd name="connsiteX1" fmla="*/ 1007571 w 2097378"/>
              <a:gd name="connsiteY1" fmla="*/ 472140 h 2607525"/>
              <a:gd name="connsiteX2" fmla="*/ 2097378 w 2097378"/>
              <a:gd name="connsiteY2" fmla="*/ 0 h 2607525"/>
              <a:gd name="connsiteX3" fmla="*/ 340933 w 2097378"/>
              <a:gd name="connsiteY3" fmla="*/ 2607525 h 2607525"/>
              <a:gd name="connsiteX4" fmla="*/ 0 w 2097378"/>
              <a:gd name="connsiteY4" fmla="*/ 1827604 h 2607525"/>
              <a:gd name="connsiteX0" fmla="*/ 0 w 2275324"/>
              <a:gd name="connsiteY0" fmla="*/ 1905652 h 2685573"/>
              <a:gd name="connsiteX1" fmla="*/ 1007571 w 2275324"/>
              <a:gd name="connsiteY1" fmla="*/ 550188 h 2685573"/>
              <a:gd name="connsiteX2" fmla="*/ 2275324 w 2275324"/>
              <a:gd name="connsiteY2" fmla="*/ 0 h 2685573"/>
              <a:gd name="connsiteX3" fmla="*/ 340933 w 2275324"/>
              <a:gd name="connsiteY3" fmla="*/ 2685573 h 2685573"/>
              <a:gd name="connsiteX4" fmla="*/ 0 w 2275324"/>
              <a:gd name="connsiteY4" fmla="*/ 1905652 h 2685573"/>
              <a:gd name="connsiteX0" fmla="*/ 0 w 2317194"/>
              <a:gd name="connsiteY0" fmla="*/ 1924016 h 2703937"/>
              <a:gd name="connsiteX1" fmla="*/ 1007571 w 2317194"/>
              <a:gd name="connsiteY1" fmla="*/ 568552 h 2703937"/>
              <a:gd name="connsiteX2" fmla="*/ 2317194 w 2317194"/>
              <a:gd name="connsiteY2" fmla="*/ 0 h 2703937"/>
              <a:gd name="connsiteX3" fmla="*/ 340933 w 2317194"/>
              <a:gd name="connsiteY3" fmla="*/ 2703937 h 2703937"/>
              <a:gd name="connsiteX4" fmla="*/ 0 w 2317194"/>
              <a:gd name="connsiteY4" fmla="*/ 1924016 h 2703937"/>
              <a:gd name="connsiteX0" fmla="*/ 0 w 2344005"/>
              <a:gd name="connsiteY0" fmla="*/ 1948256 h 2728177"/>
              <a:gd name="connsiteX1" fmla="*/ 1007571 w 2344005"/>
              <a:gd name="connsiteY1" fmla="*/ 592792 h 2728177"/>
              <a:gd name="connsiteX2" fmla="*/ 2344005 w 2344005"/>
              <a:gd name="connsiteY2" fmla="*/ 0 h 2728177"/>
              <a:gd name="connsiteX3" fmla="*/ 340933 w 2344005"/>
              <a:gd name="connsiteY3" fmla="*/ 2728177 h 2728177"/>
              <a:gd name="connsiteX4" fmla="*/ 0 w 2344005"/>
              <a:gd name="connsiteY4" fmla="*/ 1948256 h 27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005" h="2728177">
                <a:moveTo>
                  <a:pt x="0" y="1948256"/>
                </a:moveTo>
                <a:lnTo>
                  <a:pt x="1007571" y="592792"/>
                </a:lnTo>
                <a:lnTo>
                  <a:pt x="2344005" y="0"/>
                </a:lnTo>
                <a:lnTo>
                  <a:pt x="340933" y="2728177"/>
                </a:lnTo>
                <a:lnTo>
                  <a:pt x="0" y="1948256"/>
                </a:lnTo>
                <a:close/>
              </a:path>
            </a:pathLst>
          </a:custGeom>
          <a:solidFill>
            <a:srgbClr val="266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Rectángulo 74"/>
          <p:cNvSpPr/>
          <p:nvPr/>
        </p:nvSpPr>
        <p:spPr>
          <a:xfrm>
            <a:off x="11652741" y="1322091"/>
            <a:ext cx="531639" cy="1053131"/>
          </a:xfrm>
          <a:custGeom>
            <a:avLst/>
            <a:gdLst>
              <a:gd name="connsiteX0" fmla="*/ 0 w 925830"/>
              <a:gd name="connsiteY0" fmla="*/ 0 h 1087755"/>
              <a:gd name="connsiteX1" fmla="*/ 925830 w 925830"/>
              <a:gd name="connsiteY1" fmla="*/ 0 h 1087755"/>
              <a:gd name="connsiteX2" fmla="*/ 925830 w 925830"/>
              <a:gd name="connsiteY2" fmla="*/ 1087755 h 1087755"/>
              <a:gd name="connsiteX3" fmla="*/ 0 w 925830"/>
              <a:gd name="connsiteY3" fmla="*/ 1087755 h 1087755"/>
              <a:gd name="connsiteX4" fmla="*/ 0 w 925830"/>
              <a:gd name="connsiteY4" fmla="*/ 0 h 1087755"/>
              <a:gd name="connsiteX0" fmla="*/ 0 w 925830"/>
              <a:gd name="connsiteY0" fmla="*/ 0 h 1613535"/>
              <a:gd name="connsiteX1" fmla="*/ 925830 w 925830"/>
              <a:gd name="connsiteY1" fmla="*/ 0 h 1613535"/>
              <a:gd name="connsiteX2" fmla="*/ 925830 w 925830"/>
              <a:gd name="connsiteY2" fmla="*/ 1613535 h 1613535"/>
              <a:gd name="connsiteX3" fmla="*/ 0 w 925830"/>
              <a:gd name="connsiteY3" fmla="*/ 1087755 h 1613535"/>
              <a:gd name="connsiteX4" fmla="*/ 0 w 925830"/>
              <a:gd name="connsiteY4" fmla="*/ 0 h 1613535"/>
              <a:gd name="connsiteX0" fmla="*/ 148590 w 925830"/>
              <a:gd name="connsiteY0" fmla="*/ 0 h 2047875"/>
              <a:gd name="connsiteX1" fmla="*/ 925830 w 925830"/>
              <a:gd name="connsiteY1" fmla="*/ 434340 h 2047875"/>
              <a:gd name="connsiteX2" fmla="*/ 925830 w 925830"/>
              <a:gd name="connsiteY2" fmla="*/ 2047875 h 2047875"/>
              <a:gd name="connsiteX3" fmla="*/ 0 w 925830"/>
              <a:gd name="connsiteY3" fmla="*/ 1522095 h 2047875"/>
              <a:gd name="connsiteX4" fmla="*/ 148590 w 925830"/>
              <a:gd name="connsiteY4" fmla="*/ 0 h 2047875"/>
              <a:gd name="connsiteX0" fmla="*/ 34290 w 811530"/>
              <a:gd name="connsiteY0" fmla="*/ 0 h 2047875"/>
              <a:gd name="connsiteX1" fmla="*/ 811530 w 811530"/>
              <a:gd name="connsiteY1" fmla="*/ 434340 h 2047875"/>
              <a:gd name="connsiteX2" fmla="*/ 811530 w 811530"/>
              <a:gd name="connsiteY2" fmla="*/ 2047875 h 2047875"/>
              <a:gd name="connsiteX3" fmla="*/ 0 w 811530"/>
              <a:gd name="connsiteY3" fmla="*/ 1499235 h 2047875"/>
              <a:gd name="connsiteX4" fmla="*/ 34290 w 81153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34340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05568 w 788670"/>
              <a:gd name="connsiteY1" fmla="*/ 501019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55429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805290"/>
              <a:gd name="connsiteY0" fmla="*/ 0 h 2047875"/>
              <a:gd name="connsiteX1" fmla="*/ 805290 w 805290"/>
              <a:gd name="connsiteY1" fmla="*/ 567698 h 2047875"/>
              <a:gd name="connsiteX2" fmla="*/ 788670 w 805290"/>
              <a:gd name="connsiteY2" fmla="*/ 2047875 h 2047875"/>
              <a:gd name="connsiteX3" fmla="*/ 0 w 805290"/>
              <a:gd name="connsiteY3" fmla="*/ 1487805 h 2047875"/>
              <a:gd name="connsiteX4" fmla="*/ 11430 w 805290"/>
              <a:gd name="connsiteY4" fmla="*/ 0 h 204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290" h="2047875">
                <a:moveTo>
                  <a:pt x="11430" y="0"/>
                </a:moveTo>
                <a:lnTo>
                  <a:pt x="805290" y="567698"/>
                </a:lnTo>
                <a:lnTo>
                  <a:pt x="788670" y="2047875"/>
                </a:lnTo>
                <a:lnTo>
                  <a:pt x="0" y="1487805"/>
                </a:lnTo>
                <a:lnTo>
                  <a:pt x="11430" y="0"/>
                </a:lnTo>
                <a:close/>
              </a:path>
            </a:pathLst>
          </a:custGeom>
          <a:solidFill>
            <a:srgbClr val="14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Google Shape;86;p1">
            <a:extLst>
              <a:ext uri="{FF2B5EF4-FFF2-40B4-BE49-F238E27FC236}">
                <a16:creationId xmlns:a16="http://schemas.microsoft.com/office/drawing/2014/main" id="{22370FD8-730A-4EFE-9B15-B3EA1757F5D6}"/>
              </a:ext>
            </a:extLst>
          </p:cNvPr>
          <p:cNvSpPr txBox="1"/>
          <p:nvPr/>
        </p:nvSpPr>
        <p:spPr>
          <a:xfrm>
            <a:off x="844625" y="2195099"/>
            <a:ext cx="10238509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GRACIAS</a:t>
            </a:r>
            <a:endParaRPr sz="6600" b="1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85;p1">
            <a:extLst>
              <a:ext uri="{FF2B5EF4-FFF2-40B4-BE49-F238E27FC236}">
                <a16:creationId xmlns:a16="http://schemas.microsoft.com/office/drawing/2014/main" id="{6107BCEF-3EB6-45EB-A519-6B7AFAAE58AA}"/>
              </a:ext>
            </a:extLst>
          </p:cNvPr>
          <p:cNvSpPr txBox="1"/>
          <p:nvPr/>
        </p:nvSpPr>
        <p:spPr>
          <a:xfrm>
            <a:off x="6596104" y="5750046"/>
            <a:ext cx="44226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748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Beneficios potenciales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86;p1"/>
          <p:cNvSpPr txBox="1"/>
          <p:nvPr/>
        </p:nvSpPr>
        <p:spPr>
          <a:xfrm>
            <a:off x="994082" y="1092502"/>
            <a:ext cx="9880835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Proporcionar regularmente productos y servicios que satisfagan los requisitos del cliente, legales y reglamentarios aplicables.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Aumentar la satisfacción del cliente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Abordar los riesgos y oportunidades del contexto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Demostrar la conformidad con los requisitos del sistema de gestión de calidad</a:t>
            </a:r>
            <a:endParaRPr lang="es-ES" sz="24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86;p1">
            <a:extLst>
              <a:ext uri="{FF2B5EF4-FFF2-40B4-BE49-F238E27FC236}">
                <a16:creationId xmlns:a16="http://schemas.microsoft.com/office/drawing/2014/main" id="{67FF503B-DB31-4611-8061-BE36A0AC86F0}"/>
              </a:ext>
            </a:extLst>
          </p:cNvPr>
          <p:cNvSpPr txBox="1"/>
          <p:nvPr/>
        </p:nvSpPr>
        <p:spPr>
          <a:xfrm>
            <a:off x="891212" y="3384442"/>
            <a:ext cx="9880835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Lo que no se pretende con la norma: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Uniformar la estructura de los SGC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Alinear la documentación con esta norma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Utilizar la terminología de esta norma dentro de las organizaciones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B1C327E8-3903-4C46-B27D-3216DBFE2683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3F097CC8-F5B2-454A-A1DE-74CEB4009208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A6667D30-1E7B-4D8A-88D8-1350BB32D9F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16E6FD2-8BCB-4453-9CB3-BF7B39B8343C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E7E68248-B83F-4E32-90B7-B8C51EFE9738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E0443665-961E-487A-8BB2-382FFAB2128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5E3D3A75-E889-4BB9-803E-6F82F1ADDF4B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A8E03C1E-C5A6-4824-A1A1-2CCDF6097C1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7B38EA70-0FA4-47E2-81AC-2552D6EEEF0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F4EEF89C-A85A-49EB-91F3-52EE6B9C9A6A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4CF43F70-2997-4AF6-84BE-9B31C9AF8DF2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0D7629EF-33AC-40BA-BC97-544D0D3A617E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1DA0A66-AC58-46D0-95AC-4EEB9F0699B9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F4E1D7FC-C4A8-4DED-BDA5-4364DBDB8C4B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6EADE3D6-CE90-4543-83D3-62878ED7F902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95FBF9E5-E260-41E9-A5DE-17100F43ACB1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7B6FB3B3-F087-4BBA-A3C5-66FCB327724B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81A605A6-0214-48B0-8374-3986ED7EF85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3C9F40DE-321D-4BF5-806A-FD2A74818DBF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F4210EC7-61FB-4344-BF91-2A2039137F83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224871AA-21E4-4690-BDDD-652706CD9917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521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34303" y="205006"/>
            <a:ext cx="755143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CICLO PHVA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1369367" y="1176991"/>
            <a:ext cx="1009601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PLANEAR – HACER – VERIFICAR - ACTUAR</a:t>
            </a:r>
            <a:endParaRPr lang="es-ES" sz="2400" dirty="0">
              <a:solidFill>
                <a:schemeClr val="bg1">
                  <a:lumMod val="9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86;p1"/>
          <p:cNvSpPr txBox="1"/>
          <p:nvPr/>
        </p:nvSpPr>
        <p:spPr>
          <a:xfrm>
            <a:off x="891213" y="2072398"/>
            <a:ext cx="997327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El enfoque de procesos permite a una organización planificar sus procesos e interacciones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Asegura la disponibilidad y gestión adecuada de los recursos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Permite determinar oportunidades de mejora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Permite un pensamiento basado en riesgos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Filosofía de la mejora continua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Mitigar los efectos negativos de las amenazas y aprovechar las oportunidades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07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164152" y="128106"/>
            <a:ext cx="388317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Formas verbales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86;p1"/>
          <p:cNvSpPr txBox="1"/>
          <p:nvPr/>
        </p:nvSpPr>
        <p:spPr>
          <a:xfrm>
            <a:off x="930570" y="1123215"/>
            <a:ext cx="8922089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CO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Debe: Indica un requisito</a:t>
            </a:r>
          </a:p>
          <a:p>
            <a:pPr lvl="0" algn="just"/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s-CO" sz="28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ebería</a:t>
            </a:r>
            <a:r>
              <a:rPr lang="es-CO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: Indica una recomendación</a:t>
            </a:r>
          </a:p>
          <a:p>
            <a:pPr lvl="0" algn="just"/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Puede: Indica un permiso, una posibilidad o capacidad.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>
            <a:extLst>
              <a:ext uri="{FF2B5EF4-FFF2-40B4-BE49-F238E27FC236}">
                <a16:creationId xmlns:a16="http://schemas.microsoft.com/office/drawing/2014/main" id="{378C35BF-92AF-4942-A92F-939C5F69F420}"/>
              </a:ext>
            </a:extLst>
          </p:cNvPr>
          <p:cNvSpPr txBox="1"/>
          <p:nvPr/>
        </p:nvSpPr>
        <p:spPr>
          <a:xfrm>
            <a:off x="922951" y="2606040"/>
            <a:ext cx="8922089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CO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Principios de la gestión de la calidad: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s-CO" sz="20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nfoque</a:t>
            </a:r>
            <a:r>
              <a:rPr lang="es-CO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al cliente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s-CO" sz="20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iderazgo</a:t>
            </a:r>
            <a:endParaRPr lang="es-CO" sz="20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Compromiso de las personas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Enfoque a procesos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Mejora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Toma de decisiones basada en la evidencia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Gestión de las relaciones</a:t>
            </a:r>
            <a:endParaRPr lang="es-CO" sz="20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lang="es-CO"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2A44799-336A-4134-9489-A8A9DAB4B9DE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CBE6131D-9BD4-43F3-B559-225E238A32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AB33C360-AEEA-4BCE-9085-57B6064394C0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CD73AF8F-D680-43DC-8A68-386421C97094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AA8D5F9-726D-4A56-B123-6D0BEEE22FEE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E2374115-2006-44EE-946D-8EADF1FBF34D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F306F5C8-8BEE-434B-8B79-5C718C896321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63654E5B-0513-496E-B755-956FFAA846BC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FD04BCBE-B8F2-45FD-BFAE-6BF5DCF11BC5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4684C955-0552-460D-8B17-A5B33AA0C49F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18ABE659-CD46-4CF7-AE5D-7B9C1AC3EF00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2D147919-69CC-4ED4-A511-2CCFC933D762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21A85AA8-A250-4F65-A8F6-D1355B48AB1F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892EBCAD-C8C0-461A-83AA-263767FEF79C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574295E0-6A31-48C7-835F-F8AAD54A0180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EAB0CF0D-3F4B-43A8-AA6A-8DF48107D06C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9BA7BA27-5996-49FF-B2FE-EF27F356A075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2802D595-FD8A-4057-B661-7EAAD3FCB8B8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7A76AED0-111F-45D5-9B3B-3BD3F159D819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33B51DA2-B5BB-43BC-81FC-85877B1BE342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53D680-BADB-46B9-9E26-070C991A2284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80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164152" y="128106"/>
            <a:ext cx="388317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Generalidades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86;p1"/>
          <p:cNvSpPr txBox="1"/>
          <p:nvPr/>
        </p:nvSpPr>
        <p:spPr>
          <a:xfrm>
            <a:off x="930570" y="1123215"/>
            <a:ext cx="1066326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0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La comprensión y gestión de los procesos interrelacionados como un sistema contribuye a la eficacia y eficiencia de la organización en el logro de sus resultados previstos. Este enfoque permite a la organización controlar las interrelaciones e interdependencias entre los procesos del sistema, de modo que se pueda mejorar el desempeño global de la organización.</a:t>
            </a:r>
            <a:endParaRPr sz="20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>
            <a:extLst>
              <a:ext uri="{FF2B5EF4-FFF2-40B4-BE49-F238E27FC236}">
                <a16:creationId xmlns:a16="http://schemas.microsoft.com/office/drawing/2014/main" id="{378C35BF-92AF-4942-A92F-939C5F69F420}"/>
              </a:ext>
            </a:extLst>
          </p:cNvPr>
          <p:cNvSpPr txBox="1"/>
          <p:nvPr/>
        </p:nvSpPr>
        <p:spPr>
          <a:xfrm>
            <a:off x="1182518" y="2844791"/>
            <a:ext cx="8922089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CO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El enfoque a procesos permite: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Comprensión y coherencia en el cumplimiento de los requisitos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Que los procesos sean considerados como un valor agregado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El desempeño eficaz de los procesos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Mejoramiento de los procesos con base en los datos e información</a:t>
            </a:r>
            <a:endParaRPr lang="es-CO"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AF6F3D87-066E-49AE-B465-4C8CBDD9D594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EAD6B928-E383-4A2D-9833-3E114AB45DE4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EDC9A58B-E98B-4D3B-AA53-5FE4C1A6BBE7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33484A0-4FEE-4034-AFDC-870BADF75377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3259B514-C822-466B-BFA9-C929087D155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C17804EA-52AB-4BB2-B643-FBFDFDF08CAF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AB201AEC-9628-4D3D-A6CA-C4AC3EA30F5D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45DF07F9-3E5E-4766-B158-D9A071C8010C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A39F7D40-1131-4AE4-B322-8878EEB55C0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2014C52C-9E48-495B-B77E-418B54A64784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655300C0-BCB2-4C92-B9E0-50BA6FC2F492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3E9F50AE-D157-4DFB-8DDC-EA1451C17A07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657763B4-E7E1-45F4-B796-C58F9A859E88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A792CC56-35D2-4C96-A4F1-A0A035D30E6A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9CD8FB8E-AB19-4C31-889E-8F9812294D35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BCF6A8C8-99EC-4936-8CDC-AED399E94B71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2C71F4F0-ACFC-4A38-9B26-4D1F8A0F98AC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CDEBFD59-8B61-4CB1-8774-C1C99325258B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C5907413-5430-46AA-BEC7-7CAAF0AFA4FF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BF784389-685B-4D73-9C58-E41841089E0E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FD1993AC-E6E7-4E25-BEA9-07F84A04D099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88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05393" y="184321"/>
            <a:ext cx="790623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Representación grafica de un proceso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170E3D11-DDD7-48A1-BB33-F494AE3F2E4C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CC309322-03A6-4C14-A149-14C2E8AC9BA9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B10A2347-E608-4215-839D-00F00B3706F3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1F93C359-1C2F-4CC0-9CC2-D1FDE68813DC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CB2E6CE-9315-41A3-BE53-9E0B8A884D28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FE72986-933E-4D2F-9854-A21558C8DF18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12000C2F-D10C-480D-A941-CD3A66B9A8E6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0957F98F-996A-4893-AB93-2F7C7AC53F08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072637ED-28A2-4E86-BDD2-2986CA145F9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1FE64D26-364D-4EE7-A737-DEC7F00B114C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0FE0C361-0574-4AF4-B214-6966ECE2ED8B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7437F2FB-5A73-4580-BAF4-09D34FE15D67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C17E42C0-8C87-42F7-9791-4A590BC5E155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04455CFE-EB14-4C31-BCD7-4855E2FF4D4B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40FD511B-2021-48B7-8D27-E82146386981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F7134F0-0C74-4823-B48C-7030F49054AD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3C1E23C2-C84D-4ABC-9B80-B387810A8D2C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BE62BCCF-7D4E-4242-9A18-0947B4642D3D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4F97FB4-2D49-4F66-BCEB-C413B7622290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2E181D9E-9B30-4A7E-8875-192F8BD77439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F03A3FF9-70FE-4D5B-A678-C9A638663774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D535263-8C28-487C-8EA4-276CF9C20570}"/>
              </a:ext>
            </a:extLst>
          </p:cNvPr>
          <p:cNvSpPr/>
          <p:nvPr/>
        </p:nvSpPr>
        <p:spPr>
          <a:xfrm>
            <a:off x="982653" y="2606040"/>
            <a:ext cx="1430656" cy="62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Fuentes de entradas</a:t>
            </a:r>
            <a:endParaRPr lang="es-CO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7F84BF6-9E1A-47D5-AD00-DD37DDD71AA1}"/>
              </a:ext>
            </a:extLst>
          </p:cNvPr>
          <p:cNvSpPr/>
          <p:nvPr/>
        </p:nvSpPr>
        <p:spPr>
          <a:xfrm>
            <a:off x="2716696" y="2606040"/>
            <a:ext cx="1537252" cy="707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Entradas</a:t>
            </a:r>
            <a:endParaRPr lang="es-CO" dirty="0"/>
          </a:p>
        </p:txBody>
      </p:sp>
      <p:sp>
        <p:nvSpPr>
          <p:cNvPr id="56" name="Flecha: a la derecha con muesca 55">
            <a:extLst>
              <a:ext uri="{FF2B5EF4-FFF2-40B4-BE49-F238E27FC236}">
                <a16:creationId xmlns:a16="http://schemas.microsoft.com/office/drawing/2014/main" id="{8A0F6A97-2506-489B-8EE1-6E34BD5B2B67}"/>
              </a:ext>
            </a:extLst>
          </p:cNvPr>
          <p:cNvSpPr/>
          <p:nvPr/>
        </p:nvSpPr>
        <p:spPr>
          <a:xfrm>
            <a:off x="4500156" y="2355835"/>
            <a:ext cx="1747366" cy="11575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Actividades</a:t>
            </a:r>
            <a:endParaRPr lang="es-CO" sz="1600" dirty="0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BC4EA969-66D3-41A5-9531-1556BB6C83D4}"/>
              </a:ext>
            </a:extLst>
          </p:cNvPr>
          <p:cNvSpPr/>
          <p:nvPr/>
        </p:nvSpPr>
        <p:spPr>
          <a:xfrm>
            <a:off x="6619461" y="2612668"/>
            <a:ext cx="1537252" cy="707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Salidas</a:t>
            </a:r>
            <a:endParaRPr lang="es-CO" dirty="0"/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5F3304ED-DAF9-409A-903E-70FAC338E249}"/>
              </a:ext>
            </a:extLst>
          </p:cNvPr>
          <p:cNvSpPr/>
          <p:nvPr/>
        </p:nvSpPr>
        <p:spPr>
          <a:xfrm>
            <a:off x="8450263" y="2612668"/>
            <a:ext cx="1430656" cy="62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Receptores de salidas</a:t>
            </a:r>
            <a:endParaRPr lang="es-CO" dirty="0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2695BC3D-AF21-4CAB-A623-AEE361183F22}"/>
              </a:ext>
            </a:extLst>
          </p:cNvPr>
          <p:cNvSpPr/>
          <p:nvPr/>
        </p:nvSpPr>
        <p:spPr>
          <a:xfrm>
            <a:off x="3827645" y="4977080"/>
            <a:ext cx="3092387" cy="62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Controles y puntos de control para seguimiento y medición</a:t>
            </a:r>
            <a:endParaRPr lang="es-CO" dirty="0"/>
          </a:p>
        </p:txBody>
      </p: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id="{7AEAC7CD-2A49-4597-B13D-CC039A797CAF}"/>
              </a:ext>
            </a:extLst>
          </p:cNvPr>
          <p:cNvCxnSpPr>
            <a:cxnSpLocks/>
            <a:stCxn id="83" idx="1"/>
          </p:cNvCxnSpPr>
          <p:nvPr/>
        </p:nvCxnSpPr>
        <p:spPr>
          <a:xfrm rot="10800000">
            <a:off x="1628447" y="3625938"/>
            <a:ext cx="2199198" cy="1664155"/>
          </a:xfrm>
          <a:prstGeom prst="bentConnector3">
            <a:avLst>
              <a:gd name="adj1" fmla="val 100015"/>
            </a:avLst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: angular 89">
            <a:extLst>
              <a:ext uri="{FF2B5EF4-FFF2-40B4-BE49-F238E27FC236}">
                <a16:creationId xmlns:a16="http://schemas.microsoft.com/office/drawing/2014/main" id="{77CBF4ED-7211-46CA-9E2A-D052C6243D71}"/>
              </a:ext>
            </a:extLst>
          </p:cNvPr>
          <p:cNvCxnSpPr>
            <a:cxnSpLocks/>
          </p:cNvCxnSpPr>
          <p:nvPr/>
        </p:nvCxnSpPr>
        <p:spPr>
          <a:xfrm flipV="1">
            <a:off x="6906127" y="3625938"/>
            <a:ext cx="2259464" cy="1661808"/>
          </a:xfrm>
          <a:prstGeom prst="bentConnector3">
            <a:avLst>
              <a:gd name="adj1" fmla="val 100432"/>
            </a:avLst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318F2FED-4A8E-499E-B2B4-92429B79DE73}"/>
              </a:ext>
            </a:extLst>
          </p:cNvPr>
          <p:cNvCxnSpPr/>
          <p:nvPr/>
        </p:nvCxnSpPr>
        <p:spPr>
          <a:xfrm flipV="1">
            <a:off x="3409316" y="3625938"/>
            <a:ext cx="0" cy="166180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C48D61CD-5A78-4706-BAF9-C96AECE2D4EF}"/>
              </a:ext>
            </a:extLst>
          </p:cNvPr>
          <p:cNvCxnSpPr/>
          <p:nvPr/>
        </p:nvCxnSpPr>
        <p:spPr>
          <a:xfrm flipV="1">
            <a:off x="7486602" y="3625938"/>
            <a:ext cx="0" cy="166180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>
            <a:extLst>
              <a:ext uri="{FF2B5EF4-FFF2-40B4-BE49-F238E27FC236}">
                <a16:creationId xmlns:a16="http://schemas.microsoft.com/office/drawing/2014/main" id="{6C8C2D36-F864-4E2E-9728-F5F3D78A9F54}"/>
              </a:ext>
            </a:extLst>
          </p:cNvPr>
          <p:cNvCxnSpPr>
            <a:cxnSpLocks/>
          </p:cNvCxnSpPr>
          <p:nvPr/>
        </p:nvCxnSpPr>
        <p:spPr>
          <a:xfrm flipV="1">
            <a:off x="5373838" y="3625938"/>
            <a:ext cx="0" cy="135638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46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5588" y="0"/>
            <a:ext cx="1220377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164152" y="128106"/>
            <a:ext cx="388317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Ciclo PHVA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AF6F3D87-066E-49AE-B465-4C8CBDD9D594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EAD6B928-E383-4A2D-9833-3E114AB45DE4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EDC9A58B-E98B-4D3B-AA53-5FE4C1A6BBE7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33484A0-4FEE-4034-AFDC-870BADF75377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3259B514-C822-466B-BFA9-C929087D155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C17804EA-52AB-4BB2-B643-FBFDFDF08CAF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AB201AEC-9628-4D3D-A6CA-C4AC3EA30F5D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45DF07F9-3E5E-4766-B158-D9A071C8010C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A39F7D40-1131-4AE4-B322-8878EEB55C0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2014C52C-9E48-495B-B77E-418B54A64784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655300C0-BCB2-4C92-B9E0-50BA6FC2F492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3E9F50AE-D157-4DFB-8DDC-EA1451C17A07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657763B4-E7E1-45F4-B796-C58F9A859E88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A792CC56-35D2-4C96-A4F1-A0A035D30E6A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9CD8FB8E-AB19-4C31-889E-8F9812294D35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BCF6A8C8-99EC-4936-8CDC-AED399E94B71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2C71F4F0-ACFC-4A38-9B26-4D1F8A0F98AC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CDEBFD59-8B61-4CB1-8774-C1C99325258B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C5907413-5430-46AA-BEC7-7CAAF0AFA4FF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BF784389-685B-4D73-9C58-E41841089E0E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FD1993AC-E6E7-4E25-BEA9-07F84A04D099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D48E6C3D-02E9-4C34-8CDF-C980A960A043}"/>
              </a:ext>
            </a:extLst>
          </p:cNvPr>
          <p:cNvSpPr/>
          <p:nvPr/>
        </p:nvSpPr>
        <p:spPr>
          <a:xfrm>
            <a:off x="2916520" y="2598994"/>
            <a:ext cx="1547446" cy="1403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Planear</a:t>
            </a:r>
            <a:endParaRPr lang="es-CO" dirty="0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01096AA6-7501-4C4F-B9E5-AAA84C2E90E5}"/>
              </a:ext>
            </a:extLst>
          </p:cNvPr>
          <p:cNvSpPr/>
          <p:nvPr/>
        </p:nvSpPr>
        <p:spPr>
          <a:xfrm>
            <a:off x="5273600" y="1111336"/>
            <a:ext cx="1547446" cy="1403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Hacer</a:t>
            </a:r>
            <a:endParaRPr lang="es-CO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235043F9-0414-42E5-9C11-37643E5D9AE8}"/>
              </a:ext>
            </a:extLst>
          </p:cNvPr>
          <p:cNvSpPr/>
          <p:nvPr/>
        </p:nvSpPr>
        <p:spPr>
          <a:xfrm>
            <a:off x="7869333" y="2598994"/>
            <a:ext cx="1547446" cy="1403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Verificar</a:t>
            </a:r>
            <a:endParaRPr lang="es-CO" dirty="0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EE2D1546-ADB7-4712-8406-F95F7F5394FE}"/>
              </a:ext>
            </a:extLst>
          </p:cNvPr>
          <p:cNvSpPr/>
          <p:nvPr/>
        </p:nvSpPr>
        <p:spPr>
          <a:xfrm>
            <a:off x="5322277" y="4261216"/>
            <a:ext cx="1547446" cy="1403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Actuar</a:t>
            </a:r>
            <a:endParaRPr lang="es-CO" dirty="0"/>
          </a:p>
        </p:txBody>
      </p:sp>
      <p:sp>
        <p:nvSpPr>
          <p:cNvPr id="7" name="Flecha: doblada 6">
            <a:extLst>
              <a:ext uri="{FF2B5EF4-FFF2-40B4-BE49-F238E27FC236}">
                <a16:creationId xmlns:a16="http://schemas.microsoft.com/office/drawing/2014/main" id="{8EBF0B35-3A8B-4E98-A932-B8F3B4BD7E12}"/>
              </a:ext>
            </a:extLst>
          </p:cNvPr>
          <p:cNvSpPr/>
          <p:nvPr/>
        </p:nvSpPr>
        <p:spPr>
          <a:xfrm>
            <a:off x="3587262" y="1344618"/>
            <a:ext cx="1547446" cy="116998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84" name="Flecha: doblada 83">
            <a:extLst>
              <a:ext uri="{FF2B5EF4-FFF2-40B4-BE49-F238E27FC236}">
                <a16:creationId xmlns:a16="http://schemas.microsoft.com/office/drawing/2014/main" id="{1D207E5A-7290-44DC-8444-9BCB4CF741D3}"/>
              </a:ext>
            </a:extLst>
          </p:cNvPr>
          <p:cNvSpPr/>
          <p:nvPr/>
        </p:nvSpPr>
        <p:spPr>
          <a:xfrm flipH="1">
            <a:off x="7127380" y="1344618"/>
            <a:ext cx="1672830" cy="116998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85" name="Flecha: doblada 84">
            <a:extLst>
              <a:ext uri="{FF2B5EF4-FFF2-40B4-BE49-F238E27FC236}">
                <a16:creationId xmlns:a16="http://schemas.microsoft.com/office/drawing/2014/main" id="{C7C38654-3152-4108-9869-2EF1E21AC6A5}"/>
              </a:ext>
            </a:extLst>
          </p:cNvPr>
          <p:cNvSpPr/>
          <p:nvPr/>
        </p:nvSpPr>
        <p:spPr>
          <a:xfrm rot="16200000">
            <a:off x="3636472" y="3849831"/>
            <a:ext cx="1169983" cy="182649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87" name="Flecha: doblada 86">
            <a:extLst>
              <a:ext uri="{FF2B5EF4-FFF2-40B4-BE49-F238E27FC236}">
                <a16:creationId xmlns:a16="http://schemas.microsoft.com/office/drawing/2014/main" id="{18155156-E930-4D0D-AE73-B4DD3418FAC4}"/>
              </a:ext>
            </a:extLst>
          </p:cNvPr>
          <p:cNvSpPr/>
          <p:nvPr/>
        </p:nvSpPr>
        <p:spPr>
          <a:xfrm rot="10800000">
            <a:off x="7057291" y="4178083"/>
            <a:ext cx="1795364" cy="131914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EE91A5D4-8D17-4467-AEB9-BEFE96DF2A89}"/>
              </a:ext>
            </a:extLst>
          </p:cNvPr>
          <p:cNvSpPr/>
          <p:nvPr/>
        </p:nvSpPr>
        <p:spPr>
          <a:xfrm>
            <a:off x="767923" y="1793719"/>
            <a:ext cx="1856331" cy="98482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Contexto</a:t>
            </a:r>
            <a:endParaRPr lang="es-CO" dirty="0"/>
          </a:p>
        </p:txBody>
      </p:sp>
      <p:sp>
        <p:nvSpPr>
          <p:cNvPr id="88" name="Flecha: a la derecha 87">
            <a:extLst>
              <a:ext uri="{FF2B5EF4-FFF2-40B4-BE49-F238E27FC236}">
                <a16:creationId xmlns:a16="http://schemas.microsoft.com/office/drawing/2014/main" id="{629D5EB4-A864-4102-B0E6-516825A6E45C}"/>
              </a:ext>
            </a:extLst>
          </p:cNvPr>
          <p:cNvSpPr/>
          <p:nvPr/>
        </p:nvSpPr>
        <p:spPr>
          <a:xfrm>
            <a:off x="753856" y="2860520"/>
            <a:ext cx="1856330" cy="114173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Requisitos del cliente</a:t>
            </a:r>
            <a:endParaRPr lang="es-CO" dirty="0"/>
          </a:p>
        </p:txBody>
      </p:sp>
      <p:sp>
        <p:nvSpPr>
          <p:cNvPr id="90" name="Flecha: a la derecha 89">
            <a:extLst>
              <a:ext uri="{FF2B5EF4-FFF2-40B4-BE49-F238E27FC236}">
                <a16:creationId xmlns:a16="http://schemas.microsoft.com/office/drawing/2014/main" id="{75C97333-5BF4-43D5-AC67-EC92B47B6D94}"/>
              </a:ext>
            </a:extLst>
          </p:cNvPr>
          <p:cNvSpPr/>
          <p:nvPr/>
        </p:nvSpPr>
        <p:spPr>
          <a:xfrm>
            <a:off x="753855" y="4404827"/>
            <a:ext cx="1856330" cy="114173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Expectativas de los </a:t>
            </a:r>
            <a:r>
              <a:rPr lang="es-ES" sz="1600" dirty="0" err="1"/>
              <a:t>stakeholders</a:t>
            </a:r>
            <a:endParaRPr lang="es-CO" sz="1600" dirty="0"/>
          </a:p>
        </p:txBody>
      </p:sp>
      <p:sp>
        <p:nvSpPr>
          <p:cNvPr id="91" name="Flecha: a la derecha 90">
            <a:extLst>
              <a:ext uri="{FF2B5EF4-FFF2-40B4-BE49-F238E27FC236}">
                <a16:creationId xmlns:a16="http://schemas.microsoft.com/office/drawing/2014/main" id="{0154E75C-34A6-4AE8-A5DB-7654F241D625}"/>
              </a:ext>
            </a:extLst>
          </p:cNvPr>
          <p:cNvSpPr/>
          <p:nvPr/>
        </p:nvSpPr>
        <p:spPr>
          <a:xfrm>
            <a:off x="9409409" y="1862235"/>
            <a:ext cx="1856331" cy="98482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Satisfacción del cliente</a:t>
            </a:r>
            <a:endParaRPr lang="es-CO" dirty="0"/>
          </a:p>
        </p:txBody>
      </p:sp>
      <p:sp>
        <p:nvSpPr>
          <p:cNvPr id="92" name="Flecha: a la derecha 91">
            <a:extLst>
              <a:ext uri="{FF2B5EF4-FFF2-40B4-BE49-F238E27FC236}">
                <a16:creationId xmlns:a16="http://schemas.microsoft.com/office/drawing/2014/main" id="{5D3528BC-2728-4EED-94A6-A2148C952249}"/>
              </a:ext>
            </a:extLst>
          </p:cNvPr>
          <p:cNvSpPr/>
          <p:nvPr/>
        </p:nvSpPr>
        <p:spPr>
          <a:xfrm>
            <a:off x="9408456" y="3658766"/>
            <a:ext cx="1856331" cy="98482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Bienes y servicios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674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05393" y="184321"/>
            <a:ext cx="790623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Importante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170E3D11-DDD7-48A1-BB33-F494AE3F2E4C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CC309322-03A6-4C14-A149-14C2E8AC9BA9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B10A2347-E608-4215-839D-00F00B3706F3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1F93C359-1C2F-4CC0-9CC2-D1FDE68813DC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CB2E6CE-9315-41A3-BE53-9E0B8A884D28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FE72986-933E-4D2F-9854-A21558C8DF18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12000C2F-D10C-480D-A941-CD3A66B9A8E6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0957F98F-996A-4893-AB93-2F7C7AC53F08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072637ED-28A2-4E86-BDD2-2986CA145F9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1FE64D26-364D-4EE7-A737-DEC7F00B114C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0FE0C361-0574-4AF4-B214-6966ECE2ED8B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7437F2FB-5A73-4580-BAF4-09D34FE15D67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C17E42C0-8C87-42F7-9791-4A590BC5E155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04455CFE-EB14-4C31-BCD7-4855E2FF4D4B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40FD511B-2021-48B7-8D27-E82146386981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F7134F0-0C74-4823-B48C-7030F49054AD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3C1E23C2-C84D-4ABC-9B80-B387810A8D2C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BE62BCCF-7D4E-4242-9A18-0947B4642D3D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4F97FB4-2D49-4F66-BCEB-C413B7622290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2E181D9E-9B30-4A7E-8875-192F8BD77439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F03A3FF9-70FE-4D5B-A678-C9A638663774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4" name="Google Shape;86;p1">
            <a:extLst>
              <a:ext uri="{FF2B5EF4-FFF2-40B4-BE49-F238E27FC236}">
                <a16:creationId xmlns:a16="http://schemas.microsoft.com/office/drawing/2014/main" id="{5E6D078B-000B-4585-9AFB-AA0468F8CB5A}"/>
              </a:ext>
            </a:extLst>
          </p:cNvPr>
          <p:cNvSpPr txBox="1"/>
          <p:nvPr/>
        </p:nvSpPr>
        <p:spPr>
          <a:xfrm>
            <a:off x="1295050" y="1191316"/>
            <a:ext cx="9589167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3200" b="1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norma ISO promueve un pensamiento basado en riesgos:</a:t>
            </a:r>
          </a:p>
          <a:p>
            <a:pPr lvl="0" algn="just"/>
            <a:r>
              <a:rPr lang="es-ES" sz="28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El riesgo es el efecto de la incertidumbre y dicha incertidumbre puede tener efectos positivos o negativos. Una desviación positiva que surge de un riesgo puede proporcionar una oportunidad, pero no todos los efectos positivos del riesgo.</a:t>
            </a:r>
          </a:p>
          <a:p>
            <a:pPr lvl="0" algn="just"/>
            <a:r>
              <a:rPr lang="es-ES" sz="28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tienen como resultado oportunidades.</a:t>
            </a:r>
            <a:endParaRPr lang="es-ES"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Identificar no conformidades potenciales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Realizar acciones preventivas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Prevenir la recurrencia de las no conformidades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95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05393" y="184321"/>
            <a:ext cx="790623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Relación con otras normas: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170E3D11-DDD7-48A1-BB33-F494AE3F2E4C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CC309322-03A6-4C14-A149-14C2E8AC9BA9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B10A2347-E608-4215-839D-00F00B3706F3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1F93C359-1C2F-4CC0-9CC2-D1FDE68813DC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CB2E6CE-9315-41A3-BE53-9E0B8A884D28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7FE72986-933E-4D2F-9854-A21558C8DF18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12000C2F-D10C-480D-A941-CD3A66B9A8E6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0957F98F-996A-4893-AB93-2F7C7AC53F08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072637ED-28A2-4E86-BDD2-2986CA145F9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1FE64D26-364D-4EE7-A737-DEC7F00B114C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0FE0C361-0574-4AF4-B214-6966ECE2ED8B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7437F2FB-5A73-4580-BAF4-09D34FE15D67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C17E42C0-8C87-42F7-9791-4A590BC5E155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04455CFE-EB14-4C31-BCD7-4855E2FF4D4B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40FD511B-2021-48B7-8D27-E82146386981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F7134F0-0C74-4823-B48C-7030F49054AD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3C1E23C2-C84D-4ABC-9B80-B387810A8D2C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BE62BCCF-7D4E-4242-9A18-0947B4642D3D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4F97FB4-2D49-4F66-BCEB-C413B7622290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2E181D9E-9B30-4A7E-8875-192F8BD77439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F03A3FF9-70FE-4D5B-A678-C9A638663774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4" name="Google Shape;86;p1">
            <a:extLst>
              <a:ext uri="{FF2B5EF4-FFF2-40B4-BE49-F238E27FC236}">
                <a16:creationId xmlns:a16="http://schemas.microsoft.com/office/drawing/2014/main" id="{5E6D078B-000B-4585-9AFB-AA0468F8CB5A}"/>
              </a:ext>
            </a:extLst>
          </p:cNvPr>
          <p:cNvSpPr txBox="1"/>
          <p:nvPr/>
        </p:nvSpPr>
        <p:spPr>
          <a:xfrm>
            <a:off x="1143137" y="1881053"/>
            <a:ext cx="9589167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ISO 9000</a:t>
            </a:r>
            <a:r>
              <a:rPr lang="es-ES" sz="28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: Sistemas de gestión de la calidad - Fundamentos y vocabulario.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ISO 9004: </a:t>
            </a:r>
            <a:r>
              <a:rPr lang="es-ES" sz="28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Gestión para el éxito sostenido de una organización.- Enfoque de gestión de la calidad, proporciona orientación para las organizaciones que elijan ir más allá de los requisitos de esta Norma Internacional.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988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528</Words>
  <Application>Microsoft Office PowerPoint</Application>
  <PresentationFormat>Panorámica</PresentationFormat>
  <Paragraphs>80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EDUARDO TORRES FERNANDEZ</dc:creator>
  <cp:lastModifiedBy>Dell</cp:lastModifiedBy>
  <cp:revision>41</cp:revision>
  <dcterms:created xsi:type="dcterms:W3CDTF">2023-09-13T12:40:03Z</dcterms:created>
  <dcterms:modified xsi:type="dcterms:W3CDTF">2024-02-23T16:07:35Z</dcterms:modified>
</cp:coreProperties>
</file>