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9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2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2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8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8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3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2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47847-D4A8-4AD1-BDC2-D559D650375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1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13" name="Google Shape;84;p1"/>
          <p:cNvSpPr txBox="1"/>
          <p:nvPr/>
        </p:nvSpPr>
        <p:spPr>
          <a:xfrm>
            <a:off x="2447437" y="810673"/>
            <a:ext cx="703288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Desarrollo de producto y servicio</a:t>
            </a:r>
            <a:endParaRPr sz="39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85;p1"/>
          <p:cNvSpPr txBox="1"/>
          <p:nvPr/>
        </p:nvSpPr>
        <p:spPr>
          <a:xfrm>
            <a:off x="5300870" y="5102088"/>
            <a:ext cx="6891130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Oscar Eduardo Torres Fernández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Magíster en Administración de Empresas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educaccionvirtual@Gmail.com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700933" y="2514664"/>
            <a:ext cx="10238509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400" b="1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FLUJO PARA DESARROLLO DE PRODUCTOS EN ESPIRAL, Y PARA SISTEMAS COMPLEJOS</a:t>
            </a:r>
            <a:endParaRPr sz="4400" b="1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936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838881" y="907124"/>
            <a:ext cx="820645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Proceso de desarrollo del producto en espiral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3822979" y="4849281"/>
            <a:ext cx="8090347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 utiliza para productos de rápida elaboración. Software y algunos productos electrónicos. Iteración: Se repiten los ciclos aprovechando el conocimiento validado de cada ciclo.</a:t>
            </a:r>
            <a:endParaRPr lang="es-ES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Pentágono 2"/>
          <p:cNvSpPr/>
          <p:nvPr/>
        </p:nvSpPr>
        <p:spPr>
          <a:xfrm>
            <a:off x="509453" y="2847688"/>
            <a:ext cx="1407807" cy="62701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Planeación</a:t>
            </a:r>
            <a:endParaRPr lang="en-US" dirty="0"/>
          </a:p>
        </p:txBody>
      </p:sp>
      <p:sp>
        <p:nvSpPr>
          <p:cNvPr id="16" name="Pentágono 15"/>
          <p:cNvSpPr/>
          <p:nvPr/>
        </p:nvSpPr>
        <p:spPr>
          <a:xfrm>
            <a:off x="2033453" y="2843332"/>
            <a:ext cx="1407807" cy="62701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Desarrollo del concepto</a:t>
            </a:r>
            <a:endParaRPr lang="en-US" dirty="0"/>
          </a:p>
        </p:txBody>
      </p:sp>
      <p:sp>
        <p:nvSpPr>
          <p:cNvPr id="17" name="Pentágono 16"/>
          <p:cNvSpPr/>
          <p:nvPr/>
        </p:nvSpPr>
        <p:spPr>
          <a:xfrm>
            <a:off x="3509559" y="2843332"/>
            <a:ext cx="1407807" cy="62701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Diseño en el nivel sistema</a:t>
            </a:r>
            <a:endParaRPr lang="en-US" sz="1600" dirty="0"/>
          </a:p>
        </p:txBody>
      </p:sp>
      <p:sp>
        <p:nvSpPr>
          <p:cNvPr id="18" name="Pentágono 17"/>
          <p:cNvSpPr/>
          <p:nvPr/>
        </p:nvSpPr>
        <p:spPr>
          <a:xfrm>
            <a:off x="5020497" y="2982670"/>
            <a:ext cx="962294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Diseño</a:t>
            </a:r>
            <a:endParaRPr lang="en-US" sz="1600" dirty="0"/>
          </a:p>
        </p:txBody>
      </p:sp>
      <p:sp>
        <p:nvSpPr>
          <p:cNvPr id="19" name="Pentágono 18"/>
          <p:cNvSpPr/>
          <p:nvPr/>
        </p:nvSpPr>
        <p:spPr>
          <a:xfrm>
            <a:off x="6035047" y="2978314"/>
            <a:ext cx="1123399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/>
              <a:t>Fabricación</a:t>
            </a:r>
            <a:endParaRPr lang="en-US" sz="1400" dirty="0"/>
          </a:p>
        </p:txBody>
      </p:sp>
      <p:sp>
        <p:nvSpPr>
          <p:cNvPr id="20" name="Pentágono 19"/>
          <p:cNvSpPr/>
          <p:nvPr/>
        </p:nvSpPr>
        <p:spPr>
          <a:xfrm>
            <a:off x="7184580" y="2978314"/>
            <a:ext cx="962294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Pruebas</a:t>
            </a:r>
            <a:endParaRPr lang="en-US" sz="1600" dirty="0"/>
          </a:p>
        </p:txBody>
      </p:sp>
      <p:sp>
        <p:nvSpPr>
          <p:cNvPr id="4" name="Flecha curvada hacia arriba 3"/>
          <p:cNvSpPr/>
          <p:nvPr/>
        </p:nvSpPr>
        <p:spPr>
          <a:xfrm flipH="1" flipV="1">
            <a:off x="5285378" y="2395492"/>
            <a:ext cx="2565066" cy="5163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Pentágono 20"/>
          <p:cNvSpPr/>
          <p:nvPr/>
        </p:nvSpPr>
        <p:spPr>
          <a:xfrm>
            <a:off x="8247030" y="2852039"/>
            <a:ext cx="1407807" cy="62701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Inicio de la producción</a:t>
            </a:r>
            <a:endParaRPr lang="en-US" sz="1600" dirty="0"/>
          </a:p>
        </p:txBody>
      </p:sp>
      <p:sp>
        <p:nvSpPr>
          <p:cNvPr id="22" name="Pentágono 21"/>
          <p:cNvSpPr/>
          <p:nvPr/>
        </p:nvSpPr>
        <p:spPr>
          <a:xfrm>
            <a:off x="9784093" y="2847683"/>
            <a:ext cx="1407807" cy="62701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Revisión del proyecto</a:t>
            </a:r>
            <a:endParaRPr lang="en-US" sz="1600" dirty="0"/>
          </a:p>
        </p:txBody>
      </p:sp>
      <p:sp>
        <p:nvSpPr>
          <p:cNvPr id="23" name="Google Shape;92;p2"/>
          <p:cNvSpPr txBox="1"/>
          <p:nvPr/>
        </p:nvSpPr>
        <p:spPr>
          <a:xfrm>
            <a:off x="5102603" y="2038573"/>
            <a:ext cx="2930615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000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Muchos ciclos de iteración</a:t>
            </a:r>
            <a:endParaRPr lang="es-ES" sz="20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704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982574" y="635462"/>
            <a:ext cx="7680236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</a:t>
            </a:r>
            <a:r>
              <a:rPr lang="es-ES" sz="3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para desarrollo de productos con sistemas complejos</a:t>
            </a:r>
            <a:endParaRPr sz="3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3817780" y="4868780"/>
            <a:ext cx="7685495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Son productos con muchas piezas móviles y varios subsistemas interactuando entre si. Aviones y automóviles por ejemplo. Cada sistema requiere un ciclo itinerante de diseño, fabricación y pruebas.</a:t>
            </a:r>
            <a:endParaRPr lang="es-ES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Pentágono 14"/>
          <p:cNvSpPr/>
          <p:nvPr/>
        </p:nvSpPr>
        <p:spPr>
          <a:xfrm>
            <a:off x="509453" y="2952192"/>
            <a:ext cx="1407807" cy="62701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Planeación</a:t>
            </a:r>
            <a:endParaRPr lang="en-US" dirty="0"/>
          </a:p>
        </p:txBody>
      </p:sp>
      <p:sp>
        <p:nvSpPr>
          <p:cNvPr id="16" name="Pentágono 15"/>
          <p:cNvSpPr/>
          <p:nvPr/>
        </p:nvSpPr>
        <p:spPr>
          <a:xfrm>
            <a:off x="2033453" y="2947836"/>
            <a:ext cx="1407807" cy="62701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Desarrollo del concepto</a:t>
            </a:r>
            <a:endParaRPr lang="en-US" dirty="0"/>
          </a:p>
        </p:txBody>
      </p:sp>
      <p:sp>
        <p:nvSpPr>
          <p:cNvPr id="17" name="Pentágono 16"/>
          <p:cNvSpPr/>
          <p:nvPr/>
        </p:nvSpPr>
        <p:spPr>
          <a:xfrm>
            <a:off x="3509559" y="2947836"/>
            <a:ext cx="1407807" cy="62701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Diseño en el nivel sistema</a:t>
            </a:r>
            <a:endParaRPr lang="en-US" sz="1600" dirty="0"/>
          </a:p>
        </p:txBody>
      </p:sp>
      <p:sp>
        <p:nvSpPr>
          <p:cNvPr id="18" name="Pentágono 17"/>
          <p:cNvSpPr/>
          <p:nvPr/>
        </p:nvSpPr>
        <p:spPr>
          <a:xfrm>
            <a:off x="5020497" y="2238085"/>
            <a:ext cx="962294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Diseño</a:t>
            </a:r>
            <a:endParaRPr lang="en-US" sz="1600" dirty="0"/>
          </a:p>
        </p:txBody>
      </p:sp>
      <p:sp>
        <p:nvSpPr>
          <p:cNvPr id="19" name="Pentágono 18"/>
          <p:cNvSpPr/>
          <p:nvPr/>
        </p:nvSpPr>
        <p:spPr>
          <a:xfrm>
            <a:off x="6035047" y="2233729"/>
            <a:ext cx="1123399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/>
              <a:t>Fabricación</a:t>
            </a:r>
            <a:endParaRPr lang="en-US" sz="1400" dirty="0"/>
          </a:p>
        </p:txBody>
      </p:sp>
      <p:sp>
        <p:nvSpPr>
          <p:cNvPr id="20" name="Pentágono 19"/>
          <p:cNvSpPr/>
          <p:nvPr/>
        </p:nvSpPr>
        <p:spPr>
          <a:xfrm>
            <a:off x="7184580" y="2233729"/>
            <a:ext cx="962294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Pruebas</a:t>
            </a:r>
            <a:endParaRPr lang="en-US" sz="1600" dirty="0"/>
          </a:p>
        </p:txBody>
      </p:sp>
      <p:sp>
        <p:nvSpPr>
          <p:cNvPr id="22" name="Pentágono 21"/>
          <p:cNvSpPr/>
          <p:nvPr/>
        </p:nvSpPr>
        <p:spPr>
          <a:xfrm>
            <a:off x="8247030" y="2956543"/>
            <a:ext cx="1407807" cy="62701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Inicio de la producción</a:t>
            </a:r>
            <a:endParaRPr lang="en-US" sz="1600" dirty="0"/>
          </a:p>
        </p:txBody>
      </p:sp>
      <p:sp>
        <p:nvSpPr>
          <p:cNvPr id="23" name="Pentágono 22"/>
          <p:cNvSpPr/>
          <p:nvPr/>
        </p:nvSpPr>
        <p:spPr>
          <a:xfrm>
            <a:off x="9784093" y="2952187"/>
            <a:ext cx="1407807" cy="62701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Revisión del proyecto</a:t>
            </a:r>
            <a:endParaRPr lang="en-US" sz="1600" dirty="0"/>
          </a:p>
        </p:txBody>
      </p:sp>
      <p:sp>
        <p:nvSpPr>
          <p:cNvPr id="24" name="Pentágono 23"/>
          <p:cNvSpPr/>
          <p:nvPr/>
        </p:nvSpPr>
        <p:spPr>
          <a:xfrm>
            <a:off x="5029204" y="2795435"/>
            <a:ext cx="962294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Diseño</a:t>
            </a:r>
            <a:endParaRPr lang="en-US" sz="1600" dirty="0"/>
          </a:p>
        </p:txBody>
      </p:sp>
      <p:sp>
        <p:nvSpPr>
          <p:cNvPr id="25" name="Pentágono 24"/>
          <p:cNvSpPr/>
          <p:nvPr/>
        </p:nvSpPr>
        <p:spPr>
          <a:xfrm>
            <a:off x="6043754" y="2791079"/>
            <a:ext cx="1123399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/>
              <a:t>Fabricación</a:t>
            </a:r>
            <a:endParaRPr lang="en-US" sz="1400" dirty="0"/>
          </a:p>
        </p:txBody>
      </p:sp>
      <p:sp>
        <p:nvSpPr>
          <p:cNvPr id="26" name="Pentágono 25"/>
          <p:cNvSpPr/>
          <p:nvPr/>
        </p:nvSpPr>
        <p:spPr>
          <a:xfrm>
            <a:off x="7193287" y="2791079"/>
            <a:ext cx="962294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Pruebas</a:t>
            </a:r>
            <a:endParaRPr lang="en-US" sz="1600" dirty="0"/>
          </a:p>
        </p:txBody>
      </p:sp>
      <p:sp>
        <p:nvSpPr>
          <p:cNvPr id="27" name="Pentágono 26"/>
          <p:cNvSpPr/>
          <p:nvPr/>
        </p:nvSpPr>
        <p:spPr>
          <a:xfrm>
            <a:off x="5024848" y="3339724"/>
            <a:ext cx="962294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Diseño</a:t>
            </a:r>
            <a:endParaRPr lang="en-US" sz="1600" dirty="0"/>
          </a:p>
        </p:txBody>
      </p:sp>
      <p:sp>
        <p:nvSpPr>
          <p:cNvPr id="28" name="Pentágono 27"/>
          <p:cNvSpPr/>
          <p:nvPr/>
        </p:nvSpPr>
        <p:spPr>
          <a:xfrm>
            <a:off x="6039398" y="3335368"/>
            <a:ext cx="1123399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/>
              <a:t>Fabricación</a:t>
            </a:r>
            <a:endParaRPr lang="en-US" sz="1400" dirty="0"/>
          </a:p>
        </p:txBody>
      </p:sp>
      <p:sp>
        <p:nvSpPr>
          <p:cNvPr id="29" name="Pentágono 28"/>
          <p:cNvSpPr/>
          <p:nvPr/>
        </p:nvSpPr>
        <p:spPr>
          <a:xfrm>
            <a:off x="7188931" y="3335368"/>
            <a:ext cx="962294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Pruebas</a:t>
            </a:r>
            <a:endParaRPr lang="en-US" sz="1600" dirty="0"/>
          </a:p>
        </p:txBody>
      </p:sp>
      <p:sp>
        <p:nvSpPr>
          <p:cNvPr id="30" name="Pentágono 29"/>
          <p:cNvSpPr/>
          <p:nvPr/>
        </p:nvSpPr>
        <p:spPr>
          <a:xfrm>
            <a:off x="5046618" y="3870946"/>
            <a:ext cx="962294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Diseño</a:t>
            </a:r>
            <a:endParaRPr lang="en-US" sz="1600" dirty="0"/>
          </a:p>
        </p:txBody>
      </p:sp>
      <p:sp>
        <p:nvSpPr>
          <p:cNvPr id="31" name="Pentágono 30"/>
          <p:cNvSpPr/>
          <p:nvPr/>
        </p:nvSpPr>
        <p:spPr>
          <a:xfrm>
            <a:off x="6061168" y="3866590"/>
            <a:ext cx="1123399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/>
              <a:t>Fabricación</a:t>
            </a:r>
            <a:endParaRPr lang="en-US" sz="1400" dirty="0"/>
          </a:p>
        </p:txBody>
      </p:sp>
      <p:sp>
        <p:nvSpPr>
          <p:cNvPr id="32" name="Pentágono 31"/>
          <p:cNvSpPr/>
          <p:nvPr/>
        </p:nvSpPr>
        <p:spPr>
          <a:xfrm>
            <a:off x="7210701" y="3866590"/>
            <a:ext cx="962294" cy="40130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Pruebas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247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221;p8"/>
          <p:cNvSpPr txBox="1"/>
          <p:nvPr/>
        </p:nvSpPr>
        <p:spPr>
          <a:xfrm>
            <a:off x="2447437" y="719232"/>
            <a:ext cx="703288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Desarrollo de producto y servicio</a:t>
            </a:r>
            <a:endParaRPr sz="39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222;p8"/>
          <p:cNvSpPr txBox="1"/>
          <p:nvPr/>
        </p:nvSpPr>
        <p:spPr>
          <a:xfrm>
            <a:off x="3807270" y="4919990"/>
            <a:ext cx="3114519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Suscríbete</a:t>
            </a:r>
            <a:endParaRPr sz="5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223;p8"/>
          <p:cNvSpPr txBox="1"/>
          <p:nvPr/>
        </p:nvSpPr>
        <p:spPr>
          <a:xfrm>
            <a:off x="3308018" y="2828835"/>
            <a:ext cx="525854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¡GRACIAS!</a:t>
            </a:r>
            <a:endParaRPr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824" y="5244736"/>
            <a:ext cx="1235282" cy="120826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83" y="5054096"/>
            <a:ext cx="1383031" cy="1383031"/>
          </a:xfrm>
          <a:prstGeom prst="rect">
            <a:avLst/>
          </a:prstGeom>
        </p:spPr>
      </p:pic>
      <p:sp>
        <p:nvSpPr>
          <p:cNvPr id="22" name="Google Shape;222;p8"/>
          <p:cNvSpPr txBox="1"/>
          <p:nvPr/>
        </p:nvSpPr>
        <p:spPr>
          <a:xfrm>
            <a:off x="3815977" y="5882287"/>
            <a:ext cx="3114519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Comparte</a:t>
            </a:r>
            <a:endParaRPr sz="5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6525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163</Words>
  <Application>Microsoft Office PowerPoint</Application>
  <PresentationFormat>Panorámica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11</cp:revision>
  <dcterms:created xsi:type="dcterms:W3CDTF">2023-08-27T21:06:44Z</dcterms:created>
  <dcterms:modified xsi:type="dcterms:W3CDTF">2023-09-04T21:18:42Z</dcterms:modified>
</cp:coreProperties>
</file>