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jALVQda6HcGGnuWvunfjMiKom0w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7"/>
          <p:cNvSpPr>
            <a:spLocks noGrp="1"/>
          </p:cNvSpPr>
          <p:nvPr>
            <p:ph type="pic" idx="2"/>
          </p:nvPr>
        </p:nvSpPr>
        <p:spPr>
          <a:xfrm>
            <a:off x="5183188" y="987425"/>
            <a:ext cx="6172200" cy="4873625"/>
          </a:xfrm>
          <a:prstGeom prst="rect">
            <a:avLst/>
          </a:prstGeom>
          <a:noFill/>
          <a:ln>
            <a:noFill/>
          </a:ln>
        </p:spPr>
      </p:sp>
      <p:sp>
        <p:nvSpPr>
          <p:cNvPr id="64" name="Google Shape;64;p1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O"/>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O"/>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777846"/>
            <a:ext cx="9144000" cy="1857777"/>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s-CO" sz="7200" b="1">
                <a:latin typeface="Calibri"/>
                <a:ea typeface="Calibri"/>
                <a:cs typeface="Calibri"/>
                <a:sym typeface="Calibri"/>
              </a:rPr>
              <a:t>HISTORIA EMPRESARIAL COLOMBIANA</a:t>
            </a:r>
            <a:endParaRPr sz="7200" b="1">
              <a:latin typeface="Calibri"/>
              <a:ea typeface="Calibri"/>
              <a:cs typeface="Calibri"/>
              <a:sym typeface="Calibri"/>
            </a:endParaRPr>
          </a:p>
        </p:txBody>
      </p:sp>
      <p:sp>
        <p:nvSpPr>
          <p:cNvPr id="85" name="Google Shape;85;p1"/>
          <p:cNvSpPr txBox="1"/>
          <p:nvPr/>
        </p:nvSpPr>
        <p:spPr>
          <a:xfrm>
            <a:off x="1676400" y="3001084"/>
            <a:ext cx="9144000" cy="1857777"/>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4400"/>
              <a:buFont typeface="Calibri"/>
              <a:buNone/>
            </a:pPr>
            <a:r>
              <a:rPr lang="es-CO" sz="4400" b="1" i="0" u="none" strike="noStrike" cap="none" dirty="0">
                <a:solidFill>
                  <a:schemeClr val="dk1"/>
                </a:solidFill>
                <a:latin typeface="Calibri"/>
                <a:ea typeface="Calibri"/>
                <a:cs typeface="Calibri"/>
                <a:sym typeface="Calibri"/>
              </a:rPr>
              <a:t>OSCAR EDUARDO TORRES FERNANDEZ</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p:nvPr/>
        </p:nvSpPr>
        <p:spPr>
          <a:xfrm>
            <a:off x="91440" y="350605"/>
            <a:ext cx="12024360"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6000" b="1" i="0" u="none" strike="noStrike" cap="none">
                <a:solidFill>
                  <a:schemeClr val="dk1"/>
                </a:solidFill>
                <a:latin typeface="Calibri"/>
                <a:ea typeface="Calibri"/>
                <a:cs typeface="Calibri"/>
                <a:sym typeface="Calibri"/>
              </a:rPr>
              <a:t>Datos interesantes</a:t>
            </a:r>
            <a:endParaRPr sz="6000" b="1" i="0" u="none" strike="noStrike" cap="none">
              <a:solidFill>
                <a:schemeClr val="dk1"/>
              </a:solidFill>
              <a:latin typeface="Calibri"/>
              <a:ea typeface="Calibri"/>
              <a:cs typeface="Calibri"/>
              <a:sym typeface="Calibri"/>
            </a:endParaRPr>
          </a:p>
        </p:txBody>
      </p:sp>
      <p:sp>
        <p:nvSpPr>
          <p:cNvPr id="91" name="Google Shape;91;p2"/>
          <p:cNvSpPr txBox="1"/>
          <p:nvPr/>
        </p:nvSpPr>
        <p:spPr>
          <a:xfrm>
            <a:off x="424681" y="1716873"/>
            <a:ext cx="11357878" cy="2650145"/>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800"/>
              <a:buFont typeface="Arial"/>
              <a:buChar char="•"/>
            </a:pPr>
            <a:r>
              <a:rPr lang="es-CO" sz="2800" b="0" i="0" u="none" strike="noStrike" cap="none">
                <a:solidFill>
                  <a:schemeClr val="dk1"/>
                </a:solidFill>
                <a:latin typeface="Calibri"/>
                <a:ea typeface="Calibri"/>
                <a:cs typeface="Calibri"/>
                <a:sym typeface="Calibri"/>
              </a:rPr>
              <a:t>12 años es la vida en promedio de una empresa en Colombia.</a:t>
            </a:r>
            <a:endParaRPr/>
          </a:p>
          <a:p>
            <a:pPr marL="342900" marR="0" lvl="0" indent="-342900" algn="l" rtl="0">
              <a:lnSpc>
                <a:spcPct val="90000"/>
              </a:lnSpc>
              <a:spcBef>
                <a:spcPts val="1000"/>
              </a:spcBef>
              <a:spcAft>
                <a:spcPts val="0"/>
              </a:spcAft>
              <a:buClr>
                <a:schemeClr val="dk1"/>
              </a:buClr>
              <a:buSzPts val="2800"/>
              <a:buFont typeface="Arial"/>
              <a:buChar char="•"/>
            </a:pPr>
            <a:r>
              <a:rPr lang="es-CO" sz="2800" b="0" i="0" u="none" strike="noStrike" cap="none">
                <a:solidFill>
                  <a:schemeClr val="dk1"/>
                </a:solidFill>
                <a:latin typeface="Calibri"/>
                <a:ea typeface="Calibri"/>
                <a:cs typeface="Calibri"/>
                <a:sym typeface="Calibri"/>
              </a:rPr>
              <a:t>Para mantenerse es necesario replantear sus operaciones, cambiar de razón social y crear nuevos productos.</a:t>
            </a:r>
            <a:endParaRPr/>
          </a:p>
          <a:p>
            <a:pPr marL="342900" marR="0" lvl="0" indent="-342900" algn="l" rtl="0">
              <a:lnSpc>
                <a:spcPct val="90000"/>
              </a:lnSpc>
              <a:spcBef>
                <a:spcPts val="1000"/>
              </a:spcBef>
              <a:spcAft>
                <a:spcPts val="0"/>
              </a:spcAft>
              <a:buClr>
                <a:schemeClr val="dk1"/>
              </a:buClr>
              <a:buSzPts val="2800"/>
              <a:buFont typeface="Arial"/>
              <a:buChar char="•"/>
            </a:pPr>
            <a:r>
              <a:rPr lang="es-CO" sz="2800" b="0" i="0" u="none" strike="noStrike" cap="none">
                <a:solidFill>
                  <a:schemeClr val="dk1"/>
                </a:solidFill>
                <a:latin typeface="Calibri"/>
                <a:ea typeface="Calibri"/>
                <a:cs typeface="Calibri"/>
                <a:sym typeface="Calibri"/>
              </a:rPr>
              <a:t>El camino al éxito está lleno de fracasos</a:t>
            </a:r>
            <a:endParaRPr/>
          </a:p>
          <a:p>
            <a:pPr marL="342900" marR="0" lvl="0" indent="-1651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
        <p:nvSpPr>
          <p:cNvPr id="92" name="Google Shape;92;p2"/>
          <p:cNvSpPr txBox="1"/>
          <p:nvPr/>
        </p:nvSpPr>
        <p:spPr>
          <a:xfrm>
            <a:off x="3513464" y="5745814"/>
            <a:ext cx="8269095" cy="70650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es-CO" sz="1600" b="0" i="0" u="none" strike="noStrike" cap="none">
                <a:solidFill>
                  <a:schemeClr val="dk1"/>
                </a:solidFill>
                <a:latin typeface="Calibri"/>
                <a:ea typeface="Calibri"/>
                <a:cs typeface="Calibri"/>
                <a:sym typeface="Calibri"/>
              </a:rPr>
              <a:t>https://www.larepublica.co/archivo/las-10-historias-empresariales-que-son-un-ejemplo-para-los-emprendedores-2095231</a:t>
            </a: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p:nvPr/>
        </p:nvSpPr>
        <p:spPr>
          <a:xfrm>
            <a:off x="91440" y="350605"/>
            <a:ext cx="12024360"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6000" b="1" i="0" u="none" strike="noStrike" cap="none">
                <a:solidFill>
                  <a:schemeClr val="dk1"/>
                </a:solidFill>
                <a:latin typeface="Calibri"/>
                <a:ea typeface="Calibri"/>
                <a:cs typeface="Calibri"/>
                <a:sym typeface="Calibri"/>
              </a:rPr>
              <a:t>Datos interesantes</a:t>
            </a:r>
            <a:endParaRPr sz="6000" b="1" i="0" u="none" strike="noStrike" cap="none">
              <a:solidFill>
                <a:schemeClr val="dk1"/>
              </a:solidFill>
              <a:latin typeface="Calibri"/>
              <a:ea typeface="Calibri"/>
              <a:cs typeface="Calibri"/>
              <a:sym typeface="Calibri"/>
            </a:endParaRPr>
          </a:p>
        </p:txBody>
      </p:sp>
      <p:sp>
        <p:nvSpPr>
          <p:cNvPr id="98" name="Google Shape;98;p3"/>
          <p:cNvSpPr txBox="1"/>
          <p:nvPr/>
        </p:nvSpPr>
        <p:spPr>
          <a:xfrm>
            <a:off x="424681" y="1588083"/>
            <a:ext cx="11357878" cy="384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En 1827 aparece en la población de Pacho la primera fábrica de fundición de hierro.</a:t>
            </a:r>
            <a:br>
              <a:rPr lang="es-CO" sz="1800" b="0" i="0" u="none" strike="noStrike" cap="none">
                <a:solidFill>
                  <a:schemeClr val="dk1"/>
                </a:solidFill>
                <a:latin typeface="Calibri"/>
                <a:ea typeface="Calibri"/>
                <a:cs typeface="Calibri"/>
                <a:sym typeface="Calibri"/>
              </a:rPr>
            </a:br>
            <a:br>
              <a:rPr lang="es-CO" sz="1800" b="0" i="0" u="none" strike="noStrike" cap="none">
                <a:solidFill>
                  <a:schemeClr val="dk1"/>
                </a:solidFill>
                <a:latin typeface="Calibri"/>
                <a:ea typeface="Calibri"/>
                <a:cs typeface="Calibri"/>
                <a:sym typeface="Calibri"/>
              </a:rPr>
            </a:br>
            <a:r>
              <a:rPr lang="es-CO" sz="1800" b="0" i="0" u="none" strike="noStrike" cap="none">
                <a:solidFill>
                  <a:schemeClr val="dk1"/>
                </a:solidFill>
                <a:latin typeface="Calibri"/>
                <a:ea typeface="Calibri"/>
                <a:cs typeface="Calibri"/>
                <a:sym typeface="Calibri"/>
              </a:rPr>
              <a:t>Las primeras pequeñas fábricas de loza y tejidos de algodón en Bogotá son creadas entre 1830-1850.</a:t>
            </a:r>
            <a:br>
              <a:rPr lang="es-CO" sz="1800" b="0" i="0" u="none" strike="noStrike" cap="none">
                <a:solidFill>
                  <a:schemeClr val="dk1"/>
                </a:solidFill>
                <a:latin typeface="Calibri"/>
                <a:ea typeface="Calibri"/>
                <a:cs typeface="Calibri"/>
                <a:sym typeface="Calibri"/>
              </a:rPr>
            </a:br>
            <a:br>
              <a:rPr lang="es-CO" sz="1800" b="0" i="0" u="none" strike="noStrike" cap="none">
                <a:solidFill>
                  <a:schemeClr val="dk1"/>
                </a:solidFill>
                <a:latin typeface="Calibri"/>
                <a:ea typeface="Calibri"/>
                <a:cs typeface="Calibri"/>
                <a:sym typeface="Calibri"/>
              </a:rPr>
            </a:br>
            <a:r>
              <a:rPr lang="es-CO" sz="1800" b="0" i="0" u="none" strike="noStrike" cap="none">
                <a:solidFill>
                  <a:schemeClr val="dk1"/>
                </a:solidFill>
                <a:latin typeface="Calibri"/>
                <a:ea typeface="Calibri"/>
                <a:cs typeface="Calibri"/>
                <a:sym typeface="Calibri"/>
              </a:rPr>
              <a:t>Santiago Eder, después de comprar las haciendas Manuelita y Rita, funda el Ingenio Manuelita, en Palmira, en 1864.</a:t>
            </a:r>
            <a:br>
              <a:rPr lang="es-CO" sz="1800" b="0" i="0" u="none" strike="noStrike" cap="none">
                <a:solidFill>
                  <a:schemeClr val="dk1"/>
                </a:solidFill>
                <a:latin typeface="Calibri"/>
                <a:ea typeface="Calibri"/>
                <a:cs typeface="Calibri"/>
                <a:sym typeface="Calibri"/>
              </a:rPr>
            </a:br>
            <a:br>
              <a:rPr lang="es-CO" sz="1800" b="0" i="0" u="none" strike="noStrike" cap="none">
                <a:solidFill>
                  <a:schemeClr val="dk1"/>
                </a:solidFill>
                <a:latin typeface="Calibri"/>
                <a:ea typeface="Calibri"/>
                <a:cs typeface="Calibri"/>
                <a:sym typeface="Calibri"/>
              </a:rPr>
            </a:br>
            <a:r>
              <a:rPr lang="es-CO" sz="1800" b="0" i="0" u="none" strike="noStrike" cap="none">
                <a:solidFill>
                  <a:schemeClr val="dk1"/>
                </a:solidFill>
                <a:latin typeface="Calibri"/>
                <a:ea typeface="Calibri"/>
                <a:cs typeface="Calibri"/>
                <a:sym typeface="Calibri"/>
              </a:rPr>
              <a:t>El 21 de agosto de 1884 la Ferrería La Pradera fabricó el primer riel en Colombia.</a:t>
            </a:r>
            <a:br>
              <a:rPr lang="es-CO" sz="1800" b="0" i="0" u="none" strike="noStrike" cap="none">
                <a:solidFill>
                  <a:schemeClr val="dk1"/>
                </a:solidFill>
                <a:latin typeface="Calibri"/>
                <a:ea typeface="Calibri"/>
                <a:cs typeface="Calibri"/>
                <a:sym typeface="Calibri"/>
              </a:rPr>
            </a:br>
            <a:br>
              <a:rPr lang="es-CO" sz="1800" b="0" i="0" u="none" strike="noStrike" cap="none">
                <a:solidFill>
                  <a:schemeClr val="dk1"/>
                </a:solidFill>
                <a:latin typeface="Calibri"/>
                <a:ea typeface="Calibri"/>
                <a:cs typeface="Calibri"/>
                <a:sym typeface="Calibri"/>
              </a:rPr>
            </a:br>
            <a:r>
              <a:rPr lang="es-CO" sz="1800" b="0" i="0" u="none" strike="noStrike" cap="none">
                <a:solidFill>
                  <a:schemeClr val="dk1"/>
                </a:solidFill>
                <a:latin typeface="Calibri"/>
                <a:ea typeface="Calibri"/>
                <a:cs typeface="Calibri"/>
                <a:sym typeface="Calibri"/>
              </a:rPr>
              <a:t>Leo Siegfried Koop funda Bavaria Koop's Deutsche Bierbraverel en 1889, que se convertiría en Cervecería Bavaria S.A en el año de 1930.</a:t>
            </a:r>
            <a:br>
              <a:rPr lang="es-CO" sz="1800" b="0" i="0" u="none" strike="noStrike" cap="none">
                <a:solidFill>
                  <a:schemeClr val="dk1"/>
                </a:solidFill>
                <a:latin typeface="Calibri"/>
                <a:ea typeface="Calibri"/>
                <a:cs typeface="Calibri"/>
                <a:sym typeface="Calibri"/>
              </a:rPr>
            </a:br>
            <a:br>
              <a:rPr lang="es-CO" sz="1800" b="0" i="0" u="none" strike="noStrike" cap="none">
                <a:solidFill>
                  <a:schemeClr val="dk1"/>
                </a:solidFill>
                <a:latin typeface="Calibri"/>
                <a:ea typeface="Calibri"/>
                <a:cs typeface="Calibri"/>
                <a:sym typeface="Calibri"/>
              </a:rPr>
            </a:br>
            <a:r>
              <a:rPr lang="es-CO" sz="1800" b="0" i="0" u="none" strike="noStrike" cap="none">
                <a:solidFill>
                  <a:schemeClr val="dk1"/>
                </a:solidFill>
                <a:latin typeface="Calibri"/>
                <a:ea typeface="Calibri"/>
                <a:cs typeface="Calibri"/>
                <a:sym typeface="Calibri"/>
              </a:rPr>
              <a:t>Los hermanos Samper Brush fundan la Compañía de Cementos Samper en 1909.</a:t>
            </a:r>
            <a:br>
              <a:rPr lang="es-CO" sz="1800" b="0" i="0" u="none" strike="noStrike" cap="none">
                <a:solidFill>
                  <a:schemeClr val="dk1"/>
                </a:solidFill>
                <a:latin typeface="Calibri"/>
                <a:ea typeface="Calibri"/>
                <a:cs typeface="Calibri"/>
                <a:sym typeface="Calibri"/>
              </a:rPr>
            </a:br>
            <a:br>
              <a:rPr lang="es-CO" sz="1800" b="0" i="0" u="none" strike="noStrike" cap="none">
                <a:solidFill>
                  <a:schemeClr val="dk1"/>
                </a:solidFill>
                <a:latin typeface="Calibri"/>
                <a:ea typeface="Calibri"/>
                <a:cs typeface="Calibri"/>
                <a:sym typeface="Calibri"/>
              </a:rPr>
            </a:br>
            <a:r>
              <a:rPr lang="es-CO" sz="1800" b="0" i="0" u="none" strike="noStrike" cap="none">
                <a:solidFill>
                  <a:schemeClr val="dk1"/>
                </a:solidFill>
                <a:latin typeface="Calibri"/>
                <a:ea typeface="Calibri"/>
                <a:cs typeface="Calibri"/>
                <a:sym typeface="Calibri"/>
              </a:rPr>
              <a:t>1904: Manuel Carvajal Valencia y sus hijos, Alberto y Hernando, crean la Imprenta Comercial en 1904, que pasará a llamarse dos años después Carvajal &amp; Cía.</a:t>
            </a:r>
            <a:endParaRPr sz="2800" b="0" i="0" u="none" strike="noStrike" cap="none">
              <a:solidFill>
                <a:schemeClr val="dk1"/>
              </a:solidFill>
              <a:latin typeface="Calibri"/>
              <a:ea typeface="Calibri"/>
              <a:cs typeface="Calibri"/>
              <a:sym typeface="Calibri"/>
            </a:endParaRPr>
          </a:p>
        </p:txBody>
      </p:sp>
      <p:sp>
        <p:nvSpPr>
          <p:cNvPr id="99" name="Google Shape;99;p3"/>
          <p:cNvSpPr txBox="1"/>
          <p:nvPr/>
        </p:nvSpPr>
        <p:spPr>
          <a:xfrm>
            <a:off x="3513464" y="5745814"/>
            <a:ext cx="8269095" cy="70650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es-CO" sz="1600" b="0" i="0" u="none" strike="noStrike" cap="none">
                <a:solidFill>
                  <a:schemeClr val="dk1"/>
                </a:solidFill>
                <a:latin typeface="Calibri"/>
                <a:ea typeface="Calibri"/>
                <a:cs typeface="Calibri"/>
                <a:sym typeface="Calibri"/>
              </a:rPr>
              <a:t>https://www.larepublica.co/archivo/las-10-historias-empresariales-que-son-un-ejemplo-para-los-emprendedores-2095231</a:t>
            </a: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p:nvPr/>
        </p:nvSpPr>
        <p:spPr>
          <a:xfrm>
            <a:off x="91440" y="350605"/>
            <a:ext cx="12024360"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6000" b="1" i="0" u="none" strike="noStrike" cap="none">
                <a:solidFill>
                  <a:schemeClr val="dk1"/>
                </a:solidFill>
                <a:latin typeface="Calibri"/>
                <a:ea typeface="Calibri"/>
                <a:cs typeface="Calibri"/>
                <a:sym typeface="Calibri"/>
              </a:rPr>
              <a:t>Datos interesantes</a:t>
            </a:r>
            <a:endParaRPr sz="6000" b="1" i="0" u="none" strike="noStrike" cap="none">
              <a:solidFill>
                <a:schemeClr val="dk1"/>
              </a:solidFill>
              <a:latin typeface="Calibri"/>
              <a:ea typeface="Calibri"/>
              <a:cs typeface="Calibri"/>
              <a:sym typeface="Calibri"/>
            </a:endParaRPr>
          </a:p>
        </p:txBody>
      </p:sp>
      <p:sp>
        <p:nvSpPr>
          <p:cNvPr id="105" name="Google Shape;105;p4"/>
          <p:cNvSpPr txBox="1"/>
          <p:nvPr/>
        </p:nvSpPr>
        <p:spPr>
          <a:xfrm>
            <a:off x="424681" y="1588083"/>
            <a:ext cx="11357878" cy="384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El 12 de abril de 1920 se crea en Medellín la Compañía Nacional de Chocolates Cruz Roja, hoy Compañía Nacional de Chocolates S.A.</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Debido al cierre temporal de importaciones de confites y galletas en 1916 se funda en Medellín la Fábrica Nacional de Galletas y Confites, que cambiará su nombre en 1925 por Fábrica de Galletas y Confites Noel.</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Surge en 1932 en Grupo Santo Domingo al comprar la Cervecería Barranquilla y la Cervecería Bolívar.</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Aparece la industria del caucho en Colombia con la fundación de las empresas Cauchosol en 1935, Croydon en 1937 y Grulla en 1939.</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En el gobierno de Eduardo Santos se crea el Instituto de Fomento Industrial (IFI) en 1940, que en sus inicios impulsa el desarrollo de la industria química.</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Después de varios intentos fallidos el 11 de septiembre de 1944, en cabeza de Cipriano Restrepo Jaramillo, aparece la Asociación Nacional de Industriales (Andi).</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La Ley 45 del 15 de diciembre de 1948 crea la Empresa Siderúrgica Nacional de Paz del Río.</a:t>
            </a:r>
            <a:endParaRPr sz="2800" b="0" i="0" u="none" strike="noStrike" cap="none">
              <a:solidFill>
                <a:schemeClr val="dk1"/>
              </a:solidFill>
              <a:latin typeface="Calibri"/>
              <a:ea typeface="Calibri"/>
              <a:cs typeface="Calibri"/>
              <a:sym typeface="Calibri"/>
            </a:endParaRPr>
          </a:p>
        </p:txBody>
      </p:sp>
      <p:sp>
        <p:nvSpPr>
          <p:cNvPr id="106" name="Google Shape;106;p4"/>
          <p:cNvSpPr txBox="1"/>
          <p:nvPr/>
        </p:nvSpPr>
        <p:spPr>
          <a:xfrm>
            <a:off x="3513464" y="5745814"/>
            <a:ext cx="8269095" cy="70650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es-CO" sz="1600" b="0" i="0" u="none" strike="noStrike" cap="none">
                <a:solidFill>
                  <a:schemeClr val="dk1"/>
                </a:solidFill>
                <a:latin typeface="Calibri"/>
                <a:ea typeface="Calibri"/>
                <a:cs typeface="Calibri"/>
                <a:sym typeface="Calibri"/>
              </a:rPr>
              <a:t>https://www.larepublica.co/archivo/las-10-historias-empresariales-que-son-un-ejemplo-para-los-emprendedores-2095231</a:t>
            </a: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p:nvPr/>
        </p:nvSpPr>
        <p:spPr>
          <a:xfrm>
            <a:off x="91440" y="350605"/>
            <a:ext cx="12024360"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6000" b="1" i="0" u="none" strike="noStrike" cap="none">
                <a:solidFill>
                  <a:schemeClr val="dk1"/>
                </a:solidFill>
                <a:latin typeface="Calibri"/>
                <a:ea typeface="Calibri"/>
                <a:cs typeface="Calibri"/>
                <a:sym typeface="Calibri"/>
              </a:rPr>
              <a:t>Datos interesantes</a:t>
            </a:r>
            <a:endParaRPr sz="6000" b="1" i="0" u="none" strike="noStrike" cap="none">
              <a:solidFill>
                <a:schemeClr val="dk1"/>
              </a:solidFill>
              <a:latin typeface="Calibri"/>
              <a:ea typeface="Calibri"/>
              <a:cs typeface="Calibri"/>
              <a:sym typeface="Calibri"/>
            </a:endParaRPr>
          </a:p>
        </p:txBody>
      </p:sp>
      <p:sp>
        <p:nvSpPr>
          <p:cNvPr id="112" name="Google Shape;112;p5"/>
          <p:cNvSpPr txBox="1"/>
          <p:nvPr/>
        </p:nvSpPr>
        <p:spPr>
          <a:xfrm>
            <a:off x="424681" y="1588083"/>
            <a:ext cx="11357878" cy="384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Después de revertir la concesión de Mares a la Tropical Oil Company en 1950, el Decreto 30 de 1951 crea la Empresa Colombiana de Petróleos (Ecopetrol).</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Carlos Ardila Lülle, propietario de Gaseosas Lux, termina de comprar, en 1968, la mayoría de acciones de Postobón.</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Durante las décadas de los 60 y 70 se lleva a cabo el proceso de consolidación de los grandes grupos económicos, en los que sobresalen Julio Mario Santo Domingo y Carlos Ardila Lülle.</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En 1972 se establece la Compañía Colombiana Automotriz.</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Gracias a la introducción del sistema Upac, en 1972, se inicia el boom de la industria de la construcción. Empiezan a surgir empresas como Pedro Gómez, Ospinas y Mazuera.</a:t>
            </a:r>
            <a:endParaRPr sz="2800" b="0" i="0" u="none" strike="noStrike" cap="none">
              <a:solidFill>
                <a:schemeClr val="dk1"/>
              </a:solidFill>
              <a:latin typeface="Calibri"/>
              <a:ea typeface="Calibri"/>
              <a:cs typeface="Calibri"/>
              <a:sym typeface="Calibri"/>
            </a:endParaRPr>
          </a:p>
        </p:txBody>
      </p:sp>
      <p:sp>
        <p:nvSpPr>
          <p:cNvPr id="113" name="Google Shape;113;p5"/>
          <p:cNvSpPr txBox="1"/>
          <p:nvPr/>
        </p:nvSpPr>
        <p:spPr>
          <a:xfrm>
            <a:off x="3513464" y="5745814"/>
            <a:ext cx="8269095" cy="70650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es-CO" sz="1600" b="0" i="0" u="none" strike="noStrike" cap="none">
                <a:solidFill>
                  <a:schemeClr val="dk1"/>
                </a:solidFill>
                <a:latin typeface="Calibri"/>
                <a:ea typeface="Calibri"/>
                <a:cs typeface="Calibri"/>
                <a:sym typeface="Calibri"/>
              </a:rPr>
              <a:t>https://www.larepublica.co/archivo/las-10-historias-empresariales-que-son-un-ejemplo-para-los-emprendedores-2095231</a:t>
            </a: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p:nvPr/>
        </p:nvSpPr>
        <p:spPr>
          <a:xfrm>
            <a:off x="91440" y="350605"/>
            <a:ext cx="12024360"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6000" b="1" i="0" u="none" strike="noStrike" cap="none">
                <a:solidFill>
                  <a:schemeClr val="dk1"/>
                </a:solidFill>
                <a:latin typeface="Calibri"/>
                <a:ea typeface="Calibri"/>
                <a:cs typeface="Calibri"/>
                <a:sym typeface="Calibri"/>
              </a:rPr>
              <a:t>Datos interesantes</a:t>
            </a:r>
            <a:endParaRPr sz="6000" b="1" i="0" u="none" strike="noStrike" cap="none">
              <a:solidFill>
                <a:schemeClr val="dk1"/>
              </a:solidFill>
              <a:latin typeface="Calibri"/>
              <a:ea typeface="Calibri"/>
              <a:cs typeface="Calibri"/>
              <a:sym typeface="Calibri"/>
            </a:endParaRPr>
          </a:p>
        </p:txBody>
      </p:sp>
      <p:sp>
        <p:nvSpPr>
          <p:cNvPr id="119" name="Google Shape;119;p6"/>
          <p:cNvSpPr txBox="1"/>
          <p:nvPr/>
        </p:nvSpPr>
        <p:spPr>
          <a:xfrm>
            <a:off x="424681" y="1588083"/>
            <a:ext cx="11357878" cy="3846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s-CO" sz="1800" b="0" i="0" u="none" strike="noStrike" cap="none">
                <a:solidFill>
                  <a:schemeClr val="dk1"/>
                </a:solidFill>
                <a:latin typeface="Calibri"/>
                <a:ea typeface="Calibri"/>
                <a:cs typeface="Calibri"/>
                <a:sym typeface="Calibri"/>
              </a:rPr>
              <a:t>Textiles</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Tras una larga historia de producción de tejidos en telares artesanales, en 1886 se crea la Empresa de Hilados y Tejidos en Samacá.</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Los decretos legislativos 15, 27 y 46 de 1905 aumentan las tarifas de aduana a los productos manufacturados y fomenta la fabricación de tejidos, bebidas, tabaco y azúcar.</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1908: El 19 de septiembre de 1908 se inaugura oficialmente Coltejer</a:t>
            </a:r>
            <a:endParaRPr sz="180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En 1931, debido a la crisis mundial del 29, empresas como Fabricato y Bavaria tuvieron que reducir sus nóminas de empleados.</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La Ley 62 de mayo de 1931 y los decretos 1706 y 2194 aumentan los aranceles de la lana importada, promoviendo la reactivación del sector textilero colombiano</a:t>
            </a:r>
            <a:endParaRPr/>
          </a:p>
          <a:p>
            <a:pPr marL="342900" marR="0" lvl="0" indent="-342900" algn="l" rtl="0">
              <a:lnSpc>
                <a:spcPct val="90000"/>
              </a:lnSpc>
              <a:spcBef>
                <a:spcPts val="1000"/>
              </a:spcBef>
              <a:spcAft>
                <a:spcPts val="0"/>
              </a:spcAft>
              <a:buClr>
                <a:schemeClr val="dk1"/>
              </a:buClr>
              <a:buSzPts val="1800"/>
              <a:buFont typeface="Arial"/>
              <a:buChar char="•"/>
            </a:pPr>
            <a:r>
              <a:rPr lang="es-CO" sz="1800" b="0" i="0" u="none" strike="noStrike" cap="none">
                <a:solidFill>
                  <a:schemeClr val="dk1"/>
                </a:solidFill>
                <a:latin typeface="Calibri"/>
                <a:ea typeface="Calibri"/>
                <a:cs typeface="Calibri"/>
                <a:sym typeface="Calibri"/>
              </a:rPr>
              <a:t>En 1933 aparece la empresa de medias Pepal, que luego de asociarse con Alfa S.A, crearán la Calcetería Pepalfa S.A en 1936.</a:t>
            </a:r>
            <a:endParaRPr sz="2800" b="0" i="0" u="none" strike="noStrike" cap="none">
              <a:solidFill>
                <a:schemeClr val="dk1"/>
              </a:solidFill>
              <a:latin typeface="Calibri"/>
              <a:ea typeface="Calibri"/>
              <a:cs typeface="Calibri"/>
              <a:sym typeface="Calibri"/>
            </a:endParaRPr>
          </a:p>
        </p:txBody>
      </p:sp>
      <p:sp>
        <p:nvSpPr>
          <p:cNvPr id="120" name="Google Shape;120;p6"/>
          <p:cNvSpPr txBox="1"/>
          <p:nvPr/>
        </p:nvSpPr>
        <p:spPr>
          <a:xfrm>
            <a:off x="3513464" y="5745814"/>
            <a:ext cx="8269095" cy="70650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es-CO" sz="1600" b="0" i="0" u="none" strike="noStrike" cap="none">
                <a:solidFill>
                  <a:schemeClr val="dk1"/>
                </a:solidFill>
                <a:latin typeface="Calibri"/>
                <a:ea typeface="Calibri"/>
                <a:cs typeface="Calibri"/>
                <a:sym typeface="Calibri"/>
              </a:rPr>
              <a:t>https://www.larepublica.co/archivo/las-10-historias-empresariales-que-son-un-ejemplo-para-los-emprendedores-2095231</a:t>
            </a: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7"/>
          <p:cNvSpPr txBox="1"/>
          <p:nvPr/>
        </p:nvSpPr>
        <p:spPr>
          <a:xfrm>
            <a:off x="91440" y="170299"/>
            <a:ext cx="12024360"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O" sz="6000" b="1" i="0" u="none" strike="noStrike" cap="none">
                <a:solidFill>
                  <a:schemeClr val="dk1"/>
                </a:solidFill>
                <a:latin typeface="Calibri"/>
                <a:ea typeface="Calibri"/>
                <a:cs typeface="Calibri"/>
                <a:sym typeface="Calibri"/>
              </a:rPr>
              <a:t>Datos interesantes</a:t>
            </a:r>
            <a:endParaRPr sz="6000" b="1" i="0" u="none" strike="noStrike" cap="none">
              <a:solidFill>
                <a:schemeClr val="dk1"/>
              </a:solidFill>
              <a:latin typeface="Calibri"/>
              <a:ea typeface="Calibri"/>
              <a:cs typeface="Calibri"/>
              <a:sym typeface="Calibri"/>
            </a:endParaRPr>
          </a:p>
        </p:txBody>
      </p:sp>
      <p:sp>
        <p:nvSpPr>
          <p:cNvPr id="126" name="Google Shape;126;p7"/>
          <p:cNvSpPr txBox="1"/>
          <p:nvPr/>
        </p:nvSpPr>
        <p:spPr>
          <a:xfrm>
            <a:off x="424681" y="1253230"/>
            <a:ext cx="11357878" cy="438771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s-CO" sz="1800" b="0" i="0" u="none" strike="noStrike" cap="none">
                <a:solidFill>
                  <a:schemeClr val="dk1"/>
                </a:solidFill>
                <a:latin typeface="Calibri"/>
                <a:ea typeface="Calibri"/>
                <a:cs typeface="Calibri"/>
                <a:sym typeface="Calibri"/>
              </a:rPr>
              <a:t>Surge en Medellín Paños Vicuña en 1935, y se crea la industria de medias de seda Sedeco.</a:t>
            </a:r>
            <a:endParaRPr/>
          </a:p>
          <a:p>
            <a:pPr marL="0" marR="0" lvl="0" indent="0" algn="l" rtl="0">
              <a:lnSpc>
                <a:spcPct val="90000"/>
              </a:lnSpc>
              <a:spcBef>
                <a:spcPts val="1000"/>
              </a:spcBef>
              <a:spcAft>
                <a:spcPts val="0"/>
              </a:spcAft>
              <a:buClr>
                <a:schemeClr val="dk1"/>
              </a:buClr>
              <a:buSzPts val="1800"/>
              <a:buFont typeface="Arial"/>
              <a:buNone/>
            </a:pPr>
            <a:r>
              <a:rPr lang="es-CO" sz="1800" b="0" i="0" u="none" strike="noStrike" cap="none">
                <a:solidFill>
                  <a:schemeClr val="dk1"/>
                </a:solidFill>
                <a:latin typeface="Calibri"/>
                <a:ea typeface="Calibri"/>
                <a:cs typeface="Calibri"/>
                <a:sym typeface="Calibri"/>
              </a:rPr>
              <a:t>En la década de los 30 empresas textiles como Coltejer renuevan sus plantas y cambian el telar mecánico por el automático, mejorando su productividad.</a:t>
            </a:r>
            <a:endParaRPr/>
          </a:p>
          <a:p>
            <a:pPr marL="0" marR="0" lvl="0" indent="0" algn="l" rtl="0">
              <a:lnSpc>
                <a:spcPct val="90000"/>
              </a:lnSpc>
              <a:spcBef>
                <a:spcPts val="1000"/>
              </a:spcBef>
              <a:spcAft>
                <a:spcPts val="0"/>
              </a:spcAft>
              <a:buClr>
                <a:schemeClr val="dk1"/>
              </a:buClr>
              <a:buSzPts val="1800"/>
              <a:buFont typeface="Arial"/>
              <a:buNone/>
            </a:pPr>
            <a:r>
              <a:rPr lang="es-CO" sz="1800" b="0" i="0" u="none" strike="noStrike" cap="none">
                <a:solidFill>
                  <a:schemeClr val="dk1"/>
                </a:solidFill>
                <a:latin typeface="Calibri"/>
                <a:ea typeface="Calibri"/>
                <a:cs typeface="Calibri"/>
                <a:sym typeface="Calibri"/>
              </a:rPr>
              <a:t>Con la creación de Everfit, en 1940, se inicia la confección de vestidos en serie.</a:t>
            </a:r>
            <a:endParaRPr/>
          </a:p>
          <a:p>
            <a:pPr marL="0" marR="0" lvl="0" indent="0" algn="l" rtl="0">
              <a:lnSpc>
                <a:spcPct val="90000"/>
              </a:lnSpc>
              <a:spcBef>
                <a:spcPts val="1000"/>
              </a:spcBef>
              <a:spcAft>
                <a:spcPts val="0"/>
              </a:spcAft>
              <a:buClr>
                <a:schemeClr val="dk1"/>
              </a:buClr>
              <a:buSzPts val="1800"/>
              <a:buFont typeface="Arial"/>
              <a:buNone/>
            </a:pPr>
            <a:r>
              <a:rPr lang="es-CO" sz="1800" b="0" i="0" u="none" strike="noStrike" cap="none">
                <a:solidFill>
                  <a:schemeClr val="dk1"/>
                </a:solidFill>
                <a:latin typeface="Calibri"/>
                <a:ea typeface="Calibri"/>
                <a:cs typeface="Calibri"/>
                <a:sym typeface="Calibri"/>
              </a:rPr>
              <a:t>Fabricato desarrolla en 1945 Confecciones Fabricato S.A, después de haber comprado la Fábrica de Bello en 1939 y la de Paños Santa Fe en 1942.</a:t>
            </a:r>
            <a:endParaRPr/>
          </a:p>
          <a:p>
            <a:pPr marL="0" marR="0" lvl="0" indent="0" algn="l" rtl="0">
              <a:lnSpc>
                <a:spcPct val="90000"/>
              </a:lnSpc>
              <a:spcBef>
                <a:spcPts val="1000"/>
              </a:spcBef>
              <a:spcAft>
                <a:spcPts val="0"/>
              </a:spcAft>
              <a:buClr>
                <a:schemeClr val="dk1"/>
              </a:buClr>
              <a:buSzPts val="1800"/>
              <a:buFont typeface="Arial"/>
              <a:buNone/>
            </a:pPr>
            <a:r>
              <a:rPr lang="es-CO" sz="1800" b="0" i="0" u="none" strike="noStrike" cap="none">
                <a:solidFill>
                  <a:schemeClr val="dk1"/>
                </a:solidFill>
                <a:latin typeface="Calibri"/>
                <a:ea typeface="Calibri"/>
                <a:cs typeface="Calibri"/>
                <a:sym typeface="Calibri"/>
              </a:rPr>
              <a:t>Coltejer inicia su expansión con la adquisición de Rosellón en 1942 y Sedeco en 1944.</a:t>
            </a:r>
            <a:endParaRPr/>
          </a:p>
          <a:p>
            <a:pPr marL="0" marR="0" lvl="0" indent="0" algn="l" rtl="0">
              <a:lnSpc>
                <a:spcPct val="90000"/>
              </a:lnSpc>
              <a:spcBef>
                <a:spcPts val="1000"/>
              </a:spcBef>
              <a:spcAft>
                <a:spcPts val="0"/>
              </a:spcAft>
              <a:buClr>
                <a:schemeClr val="dk1"/>
              </a:buClr>
              <a:buSzPts val="1800"/>
              <a:buFont typeface="Arial"/>
              <a:buNone/>
            </a:pPr>
            <a:r>
              <a:rPr lang="es-CO" sz="1800" b="0" i="0" u="none" strike="noStrike" cap="none">
                <a:solidFill>
                  <a:schemeClr val="dk1"/>
                </a:solidFill>
                <a:latin typeface="Calibri"/>
                <a:ea typeface="Calibri"/>
                <a:cs typeface="Calibri"/>
                <a:sym typeface="Calibri"/>
              </a:rPr>
              <a:t>El 29 de agosto de 1960 se inicia la era de la computación en la industria textilera del país con la puesta en funcionamiento de la IBM 650 en Coltejer. Un año después Fabricato hace lo mismo.</a:t>
            </a:r>
            <a:endParaRPr/>
          </a:p>
          <a:p>
            <a:pPr marL="0" marR="0" lvl="0" indent="0" algn="l" rtl="0">
              <a:lnSpc>
                <a:spcPct val="90000"/>
              </a:lnSpc>
              <a:spcBef>
                <a:spcPts val="1000"/>
              </a:spcBef>
              <a:spcAft>
                <a:spcPts val="0"/>
              </a:spcAft>
              <a:buClr>
                <a:schemeClr val="dk1"/>
              </a:buClr>
              <a:buSzPts val="1800"/>
              <a:buFont typeface="Arial"/>
              <a:buNone/>
            </a:pPr>
            <a:r>
              <a:rPr lang="es-CO" sz="1800" b="0" i="0" u="none" strike="noStrike" cap="none">
                <a:solidFill>
                  <a:schemeClr val="dk1"/>
                </a:solidFill>
                <a:latin typeface="Calibri"/>
                <a:ea typeface="Calibri"/>
                <a:cs typeface="Calibri"/>
                <a:sym typeface="Calibri"/>
              </a:rPr>
              <a:t>A finales de los 70 y comienzos de los 80 la industria textil colombiana vive difíciles años a causa del contrabando.</a:t>
            </a:r>
            <a:endParaRPr/>
          </a:p>
          <a:p>
            <a:pPr marL="0" marR="0" lvl="0" indent="0" algn="l" rtl="0">
              <a:lnSpc>
                <a:spcPct val="90000"/>
              </a:lnSpc>
              <a:spcBef>
                <a:spcPts val="1000"/>
              </a:spcBef>
              <a:spcAft>
                <a:spcPts val="0"/>
              </a:spcAft>
              <a:buClr>
                <a:schemeClr val="dk1"/>
              </a:buClr>
              <a:buSzPts val="1800"/>
              <a:buFont typeface="Arial"/>
              <a:buNone/>
            </a:pPr>
            <a:r>
              <a:rPr lang="es-CO" sz="1800" b="0" i="0" u="none" strike="noStrike" cap="none">
                <a:solidFill>
                  <a:schemeClr val="dk1"/>
                </a:solidFill>
                <a:latin typeface="Calibri"/>
                <a:ea typeface="Calibri"/>
                <a:cs typeface="Calibri"/>
                <a:sym typeface="Calibri"/>
              </a:rPr>
              <a:t>En 1987 se crea la compañía Nalsani S.A. Un año despues lanzará la marca de maletines en lona, accesoros y ropa deportiva Totto. En la actualidad ésta se encuentra en 10 países del mundo</a:t>
            </a:r>
            <a:endParaRPr/>
          </a:p>
          <a:p>
            <a:pPr marL="0" marR="0" lvl="0" indent="0" algn="l" rtl="0">
              <a:lnSpc>
                <a:spcPct val="90000"/>
              </a:lnSpc>
              <a:spcBef>
                <a:spcPts val="1000"/>
              </a:spcBef>
              <a:spcAft>
                <a:spcPts val="0"/>
              </a:spcAft>
              <a:buClr>
                <a:schemeClr val="dk1"/>
              </a:buClr>
              <a:buSzPts val="1800"/>
              <a:buFont typeface="Arial"/>
              <a:buNone/>
            </a:pPr>
            <a:r>
              <a:rPr lang="es-CO" sz="1800" b="0" i="0" u="none" strike="noStrike" cap="none">
                <a:solidFill>
                  <a:schemeClr val="dk1"/>
                </a:solidFill>
                <a:latin typeface="Calibri"/>
                <a:ea typeface="Calibri"/>
                <a:cs typeface="Calibri"/>
                <a:sym typeface="Calibri"/>
              </a:rPr>
              <a:t>Las tradicionales fábricas textiles Fabricato y Tejicóndor se fucionan en 2002.</a:t>
            </a:r>
            <a:endParaRPr sz="2800" b="0" i="0" u="none" strike="noStrike" cap="none">
              <a:solidFill>
                <a:schemeClr val="dk1"/>
              </a:solidFill>
              <a:latin typeface="Calibri"/>
              <a:ea typeface="Calibri"/>
              <a:cs typeface="Calibri"/>
              <a:sym typeface="Calibri"/>
            </a:endParaRPr>
          </a:p>
        </p:txBody>
      </p:sp>
      <p:sp>
        <p:nvSpPr>
          <p:cNvPr id="127" name="Google Shape;127;p7"/>
          <p:cNvSpPr txBox="1"/>
          <p:nvPr/>
        </p:nvSpPr>
        <p:spPr>
          <a:xfrm>
            <a:off x="3513464" y="5745814"/>
            <a:ext cx="8269095" cy="70650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es-CO" sz="1600" b="0" i="0" u="none" strike="noStrike" cap="none">
                <a:solidFill>
                  <a:schemeClr val="dk1"/>
                </a:solidFill>
                <a:latin typeface="Calibri"/>
                <a:ea typeface="Calibri"/>
                <a:cs typeface="Calibri"/>
                <a:sym typeface="Calibri"/>
              </a:rPr>
              <a:t>https://www.larepublica.co/archivo/las-10-historias-empresariales-que-son-un-ejemplo-para-los-emprendedores-2095231</a:t>
            </a: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964</Words>
  <Application>Microsoft Office PowerPoint</Application>
  <PresentationFormat>Panorámica</PresentationFormat>
  <Paragraphs>46</Paragraphs>
  <Slides>7</Slides>
  <Notes>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Tema de Office</vt:lpstr>
      <vt:lpstr>HISTORIA EMPRESARIAL COLOMBIANA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EMPRESARIAL COLOMBIANA</dc:title>
  <dc:creator>Oscar</dc:creator>
  <cp:lastModifiedBy>Dell</cp:lastModifiedBy>
  <cp:revision>1</cp:revision>
  <dcterms:created xsi:type="dcterms:W3CDTF">2019-03-06T14:49:26Z</dcterms:created>
  <dcterms:modified xsi:type="dcterms:W3CDTF">2024-03-07T22:19:36Z</dcterms:modified>
</cp:coreProperties>
</file>