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9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2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1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4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2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89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8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3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2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3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47847-D4A8-4AD1-BDC2-D559D6503755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1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ángulo rectángulo 5"/>
          <p:cNvSpPr/>
          <p:nvPr/>
        </p:nvSpPr>
        <p:spPr>
          <a:xfrm>
            <a:off x="-1" y="3631474"/>
            <a:ext cx="3207435" cy="3226525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ágono 8"/>
          <p:cNvSpPr/>
          <p:nvPr/>
        </p:nvSpPr>
        <p:spPr>
          <a:xfrm flipH="1">
            <a:off x="2672862" y="4656406"/>
            <a:ext cx="9519138" cy="2201593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iángulo rectángulo 9"/>
          <p:cNvSpPr/>
          <p:nvPr/>
        </p:nvSpPr>
        <p:spPr>
          <a:xfrm rot="10800000">
            <a:off x="8984564" y="-1"/>
            <a:ext cx="3207435" cy="3404382"/>
          </a:xfrm>
          <a:prstGeom prst="rtTriangl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entágono 10"/>
          <p:cNvSpPr/>
          <p:nvPr/>
        </p:nvSpPr>
        <p:spPr>
          <a:xfrm>
            <a:off x="0" y="556790"/>
            <a:ext cx="10293927" cy="1316182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6790"/>
            <a:ext cx="1967197" cy="1316182"/>
          </a:xfrm>
          <a:prstGeom prst="rect">
            <a:avLst/>
          </a:prstGeom>
        </p:spPr>
      </p:pic>
      <p:sp>
        <p:nvSpPr>
          <p:cNvPr id="13" name="Google Shape;84;p1"/>
          <p:cNvSpPr txBox="1"/>
          <p:nvPr/>
        </p:nvSpPr>
        <p:spPr>
          <a:xfrm>
            <a:off x="2447437" y="810673"/>
            <a:ext cx="7032887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9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Desarrollo de producto y servicio</a:t>
            </a:r>
            <a:endParaRPr sz="39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85;p1"/>
          <p:cNvSpPr txBox="1"/>
          <p:nvPr/>
        </p:nvSpPr>
        <p:spPr>
          <a:xfrm>
            <a:off x="5300870" y="5102088"/>
            <a:ext cx="6891130" cy="1631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Oscar Eduardo Torres Fernández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Magíster en Administración de Empresas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educaccionvirtual@Gmail.com</a:t>
            </a: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700933" y="2514664"/>
            <a:ext cx="10238509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400" b="1" dirty="0" smtClean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ASPECTOS GENERALES DE DESARROLLO DE PRODUCTO</a:t>
            </a:r>
            <a:endParaRPr sz="4400" b="1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9360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ángulo rectángulo 5"/>
          <p:cNvSpPr/>
          <p:nvPr/>
        </p:nvSpPr>
        <p:spPr>
          <a:xfrm>
            <a:off x="-1" y="3631474"/>
            <a:ext cx="3207435" cy="3226525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ágono 8"/>
          <p:cNvSpPr/>
          <p:nvPr/>
        </p:nvSpPr>
        <p:spPr>
          <a:xfrm flipH="1">
            <a:off x="2672862" y="4656406"/>
            <a:ext cx="9519138" cy="2201593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iángulo rectángulo 9"/>
          <p:cNvSpPr/>
          <p:nvPr/>
        </p:nvSpPr>
        <p:spPr>
          <a:xfrm rot="10800000">
            <a:off x="8984564" y="-1"/>
            <a:ext cx="3207435" cy="3404382"/>
          </a:xfrm>
          <a:prstGeom prst="rtTriangl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entágono 10"/>
          <p:cNvSpPr/>
          <p:nvPr/>
        </p:nvSpPr>
        <p:spPr>
          <a:xfrm>
            <a:off x="0" y="556790"/>
            <a:ext cx="10293927" cy="1316182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6790"/>
            <a:ext cx="1967197" cy="1316182"/>
          </a:xfrm>
          <a:prstGeom prst="rect">
            <a:avLst/>
          </a:prstGeom>
        </p:spPr>
      </p:pic>
      <p:sp>
        <p:nvSpPr>
          <p:cNvPr id="7" name="Google Shape;91;p2"/>
          <p:cNvSpPr txBox="1"/>
          <p:nvPr/>
        </p:nvSpPr>
        <p:spPr>
          <a:xfrm>
            <a:off x="1838881" y="907124"/>
            <a:ext cx="8206455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Organizaciones de desarrollo de producto</a:t>
            </a: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92;p2"/>
          <p:cNvSpPr txBox="1"/>
          <p:nvPr/>
        </p:nvSpPr>
        <p:spPr>
          <a:xfrm>
            <a:off x="3487783" y="5007860"/>
            <a:ext cx="8704216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lt1"/>
              </a:buClr>
              <a:buSzPts val="2800"/>
            </a:pPr>
            <a:r>
              <a:rPr lang="es-ES" sz="2800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Una función (en términos organizacionales) es un área de responsabilidad que por lo </a:t>
            </a:r>
            <a:r>
              <a:rPr lang="es-ES" sz="2800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general comprende </a:t>
            </a:r>
            <a:r>
              <a:rPr lang="es-ES" sz="2800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educación, capacitación o experiencia especializadas.</a:t>
            </a:r>
            <a:endParaRPr lang="es-ES" sz="2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92;p2"/>
          <p:cNvSpPr txBox="1"/>
          <p:nvPr/>
        </p:nvSpPr>
        <p:spPr>
          <a:xfrm>
            <a:off x="494570" y="2023271"/>
            <a:ext cx="4286436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lt1"/>
              </a:buClr>
              <a:buSzPts val="2800"/>
            </a:pPr>
            <a:r>
              <a:rPr lang="es-ES" sz="3600" dirty="0" smtClean="0">
                <a:latin typeface="Calibri"/>
                <a:ea typeface="Calibri"/>
                <a:cs typeface="Calibri"/>
                <a:sym typeface="Calibri"/>
              </a:rPr>
              <a:t>Tipos de relaciones</a:t>
            </a:r>
            <a:endParaRPr lang="es-ES" sz="36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92;p2"/>
          <p:cNvSpPr txBox="1"/>
          <p:nvPr/>
        </p:nvSpPr>
        <p:spPr>
          <a:xfrm>
            <a:off x="1101789" y="2669561"/>
            <a:ext cx="8090347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-457200">
              <a:buSzPts val="2800"/>
              <a:buFont typeface="Wingdings" panose="05000000000000000000" pitchFamily="2" charset="2"/>
              <a:buChar char="§"/>
            </a:pPr>
            <a:r>
              <a:rPr lang="es-ES" sz="2800" dirty="0" smtClean="0">
                <a:latin typeface="Calibri"/>
                <a:ea typeface="Calibri"/>
                <a:cs typeface="Calibri"/>
                <a:sym typeface="Calibri"/>
              </a:rPr>
              <a:t>Relaciones de informe</a:t>
            </a:r>
          </a:p>
          <a:p>
            <a:pPr marL="457200" lvl="0" indent="-457200">
              <a:buSzPts val="2800"/>
              <a:buFont typeface="Wingdings" panose="05000000000000000000" pitchFamily="2" charset="2"/>
              <a:buChar char="§"/>
            </a:pPr>
            <a:r>
              <a:rPr lang="es-ES" sz="2800" dirty="0" smtClean="0">
                <a:latin typeface="Calibri"/>
                <a:ea typeface="Calibri"/>
                <a:cs typeface="Calibri"/>
                <a:sym typeface="Calibri"/>
              </a:rPr>
              <a:t>Arreglos financieros</a:t>
            </a:r>
          </a:p>
          <a:p>
            <a:pPr marL="457200" lvl="0" indent="-457200">
              <a:buSzPts val="2800"/>
              <a:buFont typeface="Wingdings" panose="05000000000000000000" pitchFamily="2" charset="2"/>
              <a:buChar char="§"/>
            </a:pPr>
            <a:r>
              <a:rPr lang="es-ES" sz="2800" dirty="0" smtClean="0">
                <a:latin typeface="Calibri"/>
                <a:ea typeface="Calibri"/>
                <a:cs typeface="Calibri"/>
                <a:sym typeface="Calibri"/>
              </a:rPr>
              <a:t>Diseño físico</a:t>
            </a:r>
            <a:endParaRPr lang="es-ES" sz="28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7048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ángulo rectángulo 5"/>
          <p:cNvSpPr/>
          <p:nvPr/>
        </p:nvSpPr>
        <p:spPr>
          <a:xfrm>
            <a:off x="-1" y="3631474"/>
            <a:ext cx="3207435" cy="3226525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ágono 8"/>
          <p:cNvSpPr/>
          <p:nvPr/>
        </p:nvSpPr>
        <p:spPr>
          <a:xfrm flipH="1">
            <a:off x="2672862" y="4656406"/>
            <a:ext cx="9519138" cy="2201593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iángulo rectángulo 9"/>
          <p:cNvSpPr/>
          <p:nvPr/>
        </p:nvSpPr>
        <p:spPr>
          <a:xfrm rot="10800000">
            <a:off x="8984564" y="-1"/>
            <a:ext cx="3207435" cy="3404382"/>
          </a:xfrm>
          <a:prstGeom prst="rtTriangl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entágono 10"/>
          <p:cNvSpPr/>
          <p:nvPr/>
        </p:nvSpPr>
        <p:spPr>
          <a:xfrm>
            <a:off x="0" y="556790"/>
            <a:ext cx="10293927" cy="1316182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6790"/>
            <a:ext cx="1967197" cy="1316182"/>
          </a:xfrm>
          <a:prstGeom prst="rect">
            <a:avLst/>
          </a:prstGeom>
        </p:spPr>
      </p:pic>
      <p:sp>
        <p:nvSpPr>
          <p:cNvPr id="7" name="Google Shape;91;p2"/>
          <p:cNvSpPr txBox="1"/>
          <p:nvPr/>
        </p:nvSpPr>
        <p:spPr>
          <a:xfrm>
            <a:off x="1974601" y="776761"/>
            <a:ext cx="7680236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Organización funcional</a:t>
            </a:r>
            <a:endParaRPr sz="4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92;p2"/>
          <p:cNvSpPr txBox="1"/>
          <p:nvPr/>
        </p:nvSpPr>
        <p:spPr>
          <a:xfrm>
            <a:off x="3856969" y="5244736"/>
            <a:ext cx="7685495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lt1"/>
              </a:buClr>
              <a:buSzPts val="2800"/>
            </a:pPr>
            <a:r>
              <a:rPr lang="es-E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Estructura jerárquica funcional, organizada por departamentos que realizan funciones similares.</a:t>
            </a:r>
            <a:endParaRPr lang="es-ES" sz="2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92;p2"/>
          <p:cNvSpPr txBox="1"/>
          <p:nvPr/>
        </p:nvSpPr>
        <p:spPr>
          <a:xfrm>
            <a:off x="1219355" y="2069997"/>
            <a:ext cx="8564725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800"/>
            </a:pPr>
            <a:r>
              <a:rPr lang="es-ES" sz="2800" dirty="0" smtClean="0">
                <a:latin typeface="Calibri"/>
                <a:ea typeface="Calibri"/>
                <a:cs typeface="Calibri"/>
                <a:sym typeface="Calibri"/>
              </a:rPr>
              <a:t>Los vínculos son entre compañeros que realizan una misma función.</a:t>
            </a:r>
            <a:endParaRPr lang="es-ES" sz="2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92;p2"/>
          <p:cNvSpPr txBox="1"/>
          <p:nvPr/>
        </p:nvSpPr>
        <p:spPr>
          <a:xfrm>
            <a:off x="1219355" y="3339816"/>
            <a:ext cx="856472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800"/>
            </a:pPr>
            <a:r>
              <a:rPr lang="es-ES" sz="2800" dirty="0" smtClean="0">
                <a:latin typeface="Calibri"/>
                <a:ea typeface="Calibri"/>
                <a:cs typeface="Calibri"/>
                <a:sym typeface="Calibri"/>
              </a:rPr>
              <a:t>Producción, mercadotecnia, finanzas y talento humano.</a:t>
            </a:r>
            <a:endParaRPr lang="es-ES" sz="28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2471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ángulo rectángulo 5"/>
          <p:cNvSpPr/>
          <p:nvPr/>
        </p:nvSpPr>
        <p:spPr>
          <a:xfrm>
            <a:off x="-1" y="3631474"/>
            <a:ext cx="3207435" cy="3226525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ágono 8"/>
          <p:cNvSpPr/>
          <p:nvPr/>
        </p:nvSpPr>
        <p:spPr>
          <a:xfrm flipH="1">
            <a:off x="2672862" y="4656406"/>
            <a:ext cx="9519138" cy="2201593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iángulo rectángulo 9"/>
          <p:cNvSpPr/>
          <p:nvPr/>
        </p:nvSpPr>
        <p:spPr>
          <a:xfrm rot="10800000">
            <a:off x="8984564" y="-1"/>
            <a:ext cx="3207435" cy="3404382"/>
          </a:xfrm>
          <a:prstGeom prst="rtTriangl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entágono 10"/>
          <p:cNvSpPr/>
          <p:nvPr/>
        </p:nvSpPr>
        <p:spPr>
          <a:xfrm>
            <a:off x="0" y="556790"/>
            <a:ext cx="10293927" cy="1316182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6790"/>
            <a:ext cx="1967197" cy="1316182"/>
          </a:xfrm>
          <a:prstGeom prst="rect">
            <a:avLst/>
          </a:prstGeom>
        </p:spPr>
      </p:pic>
      <p:sp>
        <p:nvSpPr>
          <p:cNvPr id="7" name="Google Shape;91;p2"/>
          <p:cNvSpPr txBox="1"/>
          <p:nvPr/>
        </p:nvSpPr>
        <p:spPr>
          <a:xfrm>
            <a:off x="1974601" y="776761"/>
            <a:ext cx="7680236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Organización de proyecto</a:t>
            </a:r>
            <a:endParaRPr sz="4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92;p2"/>
          <p:cNvSpPr txBox="1"/>
          <p:nvPr/>
        </p:nvSpPr>
        <p:spPr>
          <a:xfrm>
            <a:off x="3856969" y="5009602"/>
            <a:ext cx="7685495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lt1"/>
              </a:buClr>
              <a:buSzPts val="2800"/>
            </a:pPr>
            <a:r>
              <a:rPr lang="es-E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 proyecto es un conjunto de procesos que tienen un alcance temporal definido, con un objetivo especifico.</a:t>
            </a:r>
            <a:endParaRPr lang="es-ES" sz="2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92;p2"/>
          <p:cNvSpPr txBox="1"/>
          <p:nvPr/>
        </p:nvSpPr>
        <p:spPr>
          <a:xfrm>
            <a:off x="1219355" y="2069997"/>
            <a:ext cx="8564725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800"/>
            </a:pPr>
            <a:r>
              <a:rPr lang="es-ES" sz="2800" dirty="0" smtClean="0">
                <a:latin typeface="Calibri"/>
                <a:ea typeface="Calibri"/>
                <a:cs typeface="Calibri"/>
                <a:sym typeface="Calibri"/>
              </a:rPr>
              <a:t>Los vínculos son entre personas que trabajan en un mismo proyecto.</a:t>
            </a:r>
            <a:endParaRPr lang="es-ES" sz="2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92;p2"/>
          <p:cNvSpPr txBox="1"/>
          <p:nvPr/>
        </p:nvSpPr>
        <p:spPr>
          <a:xfrm>
            <a:off x="1219355" y="3339816"/>
            <a:ext cx="856472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800"/>
            </a:pPr>
            <a:r>
              <a:rPr lang="es-ES" sz="2800" dirty="0" smtClean="0">
                <a:latin typeface="Calibri"/>
                <a:ea typeface="Calibri"/>
                <a:cs typeface="Calibri"/>
                <a:sym typeface="Calibri"/>
              </a:rPr>
              <a:t>Se combinan profesionales de diferentes disciplinas.</a:t>
            </a:r>
            <a:endParaRPr lang="es-ES" sz="28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2894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ángulo rectángulo 5"/>
          <p:cNvSpPr/>
          <p:nvPr/>
        </p:nvSpPr>
        <p:spPr>
          <a:xfrm>
            <a:off x="-1" y="3631474"/>
            <a:ext cx="3207435" cy="3226525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ágono 8"/>
          <p:cNvSpPr/>
          <p:nvPr/>
        </p:nvSpPr>
        <p:spPr>
          <a:xfrm flipH="1">
            <a:off x="2672862" y="4656406"/>
            <a:ext cx="9519138" cy="2201593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iángulo rectángulo 9"/>
          <p:cNvSpPr/>
          <p:nvPr/>
        </p:nvSpPr>
        <p:spPr>
          <a:xfrm rot="10800000">
            <a:off x="8984564" y="-1"/>
            <a:ext cx="3207435" cy="3404382"/>
          </a:xfrm>
          <a:prstGeom prst="rtTriangl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entágono 10"/>
          <p:cNvSpPr/>
          <p:nvPr/>
        </p:nvSpPr>
        <p:spPr>
          <a:xfrm>
            <a:off x="0" y="556790"/>
            <a:ext cx="10293927" cy="1316182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6790"/>
            <a:ext cx="1967197" cy="1316182"/>
          </a:xfrm>
          <a:prstGeom prst="rect">
            <a:avLst/>
          </a:prstGeom>
        </p:spPr>
      </p:pic>
      <p:sp>
        <p:nvSpPr>
          <p:cNvPr id="7" name="Google Shape;91;p2"/>
          <p:cNvSpPr txBox="1"/>
          <p:nvPr/>
        </p:nvSpPr>
        <p:spPr>
          <a:xfrm>
            <a:off x="1974601" y="776761"/>
            <a:ext cx="7680236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Organización matricial</a:t>
            </a:r>
            <a:endParaRPr sz="4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92;p2"/>
          <p:cNvSpPr txBox="1"/>
          <p:nvPr/>
        </p:nvSpPr>
        <p:spPr>
          <a:xfrm>
            <a:off x="3856969" y="5009602"/>
            <a:ext cx="7685495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lt1"/>
              </a:buClr>
              <a:buSzPts val="2800"/>
            </a:pPr>
            <a:r>
              <a:rPr lang="es-E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 los vínculos emocionales entre compañeros a veces prima la relación funcional y en otras la relación por los proyectos en común.</a:t>
            </a:r>
            <a:r>
              <a:rPr lang="es-E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s-ES" sz="2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92;p2"/>
          <p:cNvSpPr txBox="1"/>
          <p:nvPr/>
        </p:nvSpPr>
        <p:spPr>
          <a:xfrm>
            <a:off x="1219355" y="2069997"/>
            <a:ext cx="8564725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800"/>
            </a:pPr>
            <a:r>
              <a:rPr lang="es-ES" sz="2800" dirty="0" smtClean="0">
                <a:latin typeface="Calibri"/>
                <a:ea typeface="Calibri"/>
                <a:cs typeface="Calibri"/>
                <a:sym typeface="Calibri"/>
              </a:rPr>
              <a:t>Está concebida como un hibrido entre la organización funcional y la de proyectos. La relación entre compañeros está dada por las funciones y por los proyectos.</a:t>
            </a:r>
            <a:endParaRPr lang="es-ES" sz="2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92;p2"/>
          <p:cNvSpPr txBox="1"/>
          <p:nvPr/>
        </p:nvSpPr>
        <p:spPr>
          <a:xfrm>
            <a:off x="1219355" y="3614139"/>
            <a:ext cx="856472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800"/>
            </a:pPr>
            <a:r>
              <a:rPr lang="es-ES" sz="2800" dirty="0" smtClean="0">
                <a:latin typeface="Calibri"/>
                <a:ea typeface="Calibri"/>
                <a:cs typeface="Calibri"/>
                <a:sym typeface="Calibri"/>
              </a:rPr>
              <a:t>Cada empleado tiene dos supervisores.</a:t>
            </a:r>
            <a:endParaRPr lang="es-ES" sz="28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0522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ángulo rectángulo 5"/>
          <p:cNvSpPr/>
          <p:nvPr/>
        </p:nvSpPr>
        <p:spPr>
          <a:xfrm>
            <a:off x="-1" y="3631474"/>
            <a:ext cx="3207435" cy="3226525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ágono 8"/>
          <p:cNvSpPr/>
          <p:nvPr/>
        </p:nvSpPr>
        <p:spPr>
          <a:xfrm flipH="1">
            <a:off x="2672862" y="4656406"/>
            <a:ext cx="9519138" cy="2201593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iángulo rectángulo 9"/>
          <p:cNvSpPr/>
          <p:nvPr/>
        </p:nvSpPr>
        <p:spPr>
          <a:xfrm rot="10800000">
            <a:off x="8984564" y="-1"/>
            <a:ext cx="3207435" cy="3404382"/>
          </a:xfrm>
          <a:prstGeom prst="rtTriangl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entágono 10"/>
          <p:cNvSpPr/>
          <p:nvPr/>
        </p:nvSpPr>
        <p:spPr>
          <a:xfrm>
            <a:off x="0" y="556790"/>
            <a:ext cx="10293927" cy="1316182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6790"/>
            <a:ext cx="1967197" cy="1316182"/>
          </a:xfrm>
          <a:prstGeom prst="rect">
            <a:avLst/>
          </a:prstGeom>
        </p:spPr>
      </p:pic>
      <p:sp>
        <p:nvSpPr>
          <p:cNvPr id="7" name="Google Shape;91;p2"/>
          <p:cNvSpPr txBox="1"/>
          <p:nvPr/>
        </p:nvSpPr>
        <p:spPr>
          <a:xfrm>
            <a:off x="1974601" y="776761"/>
            <a:ext cx="7680236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Importante!!</a:t>
            </a:r>
            <a:endParaRPr sz="4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92;p2"/>
          <p:cNvSpPr txBox="1"/>
          <p:nvPr/>
        </p:nvSpPr>
        <p:spPr>
          <a:xfrm>
            <a:off x="3687152" y="4972392"/>
            <a:ext cx="8335031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chemeClr val="lt1"/>
              </a:buClr>
              <a:buSzPts val="2800"/>
            </a:pPr>
            <a:r>
              <a:rPr lang="es-ES" sz="2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 las organizaciones donde se le da más importancia a lo funcional, el gerente de proyecto es más un coordinador de la labor de las personas. Pero el poder y la autoridad la ejercen los jefes funcionales.</a:t>
            </a:r>
            <a:endParaRPr lang="es-ES" sz="2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92;p2"/>
          <p:cNvSpPr txBox="1"/>
          <p:nvPr/>
        </p:nvSpPr>
        <p:spPr>
          <a:xfrm>
            <a:off x="1193518" y="2372623"/>
            <a:ext cx="8564725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800"/>
            </a:pPr>
            <a:r>
              <a:rPr lang="es-ES" sz="2800" dirty="0" smtClean="0">
                <a:latin typeface="Calibri"/>
                <a:ea typeface="Calibri"/>
                <a:cs typeface="Calibri"/>
                <a:sym typeface="Calibri"/>
              </a:rPr>
              <a:t>En las organizaciones donde se le da más importancia a los proyectos, el gerente tiene mayor autonomía sobre el presupuesto y el tiempo de los colaboradores.</a:t>
            </a:r>
            <a:endParaRPr lang="es-ES" sz="28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7411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ángulo rectángulo 5"/>
          <p:cNvSpPr/>
          <p:nvPr/>
        </p:nvSpPr>
        <p:spPr>
          <a:xfrm>
            <a:off x="-1" y="3631474"/>
            <a:ext cx="3207435" cy="3226525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ágono 8"/>
          <p:cNvSpPr/>
          <p:nvPr/>
        </p:nvSpPr>
        <p:spPr>
          <a:xfrm flipH="1">
            <a:off x="2672862" y="4656406"/>
            <a:ext cx="9519138" cy="2201593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iángulo rectángulo 9"/>
          <p:cNvSpPr/>
          <p:nvPr/>
        </p:nvSpPr>
        <p:spPr>
          <a:xfrm rot="10800000">
            <a:off x="8984564" y="-1"/>
            <a:ext cx="3207435" cy="3404382"/>
          </a:xfrm>
          <a:prstGeom prst="rtTriangl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entágono 10"/>
          <p:cNvSpPr/>
          <p:nvPr/>
        </p:nvSpPr>
        <p:spPr>
          <a:xfrm>
            <a:off x="0" y="556790"/>
            <a:ext cx="10293927" cy="1316182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6790"/>
            <a:ext cx="1967197" cy="1316182"/>
          </a:xfrm>
          <a:prstGeom prst="rect">
            <a:avLst/>
          </a:prstGeom>
        </p:spPr>
      </p:pic>
      <p:sp>
        <p:nvSpPr>
          <p:cNvPr id="7" name="Google Shape;221;p8"/>
          <p:cNvSpPr txBox="1"/>
          <p:nvPr/>
        </p:nvSpPr>
        <p:spPr>
          <a:xfrm>
            <a:off x="2447437" y="719232"/>
            <a:ext cx="7032887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9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Desarrollo de producto y servicio</a:t>
            </a:r>
            <a:endParaRPr sz="39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222;p8"/>
          <p:cNvSpPr txBox="1"/>
          <p:nvPr/>
        </p:nvSpPr>
        <p:spPr>
          <a:xfrm>
            <a:off x="3807270" y="4919990"/>
            <a:ext cx="3114519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Suscríbete</a:t>
            </a:r>
            <a:endParaRPr sz="5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223;p8"/>
          <p:cNvSpPr txBox="1"/>
          <p:nvPr/>
        </p:nvSpPr>
        <p:spPr>
          <a:xfrm>
            <a:off x="3308018" y="2828835"/>
            <a:ext cx="525854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200" b="1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¡GRACIAS!</a:t>
            </a:r>
            <a:endParaRPr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824" y="5244736"/>
            <a:ext cx="1235282" cy="120826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6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83" y="5054096"/>
            <a:ext cx="1383031" cy="1383031"/>
          </a:xfrm>
          <a:prstGeom prst="rect">
            <a:avLst/>
          </a:prstGeom>
        </p:spPr>
      </p:pic>
      <p:sp>
        <p:nvSpPr>
          <p:cNvPr id="22" name="Google Shape;222;p8"/>
          <p:cNvSpPr txBox="1"/>
          <p:nvPr/>
        </p:nvSpPr>
        <p:spPr>
          <a:xfrm>
            <a:off x="3815977" y="5882287"/>
            <a:ext cx="3114519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Comparte</a:t>
            </a:r>
            <a:endParaRPr sz="5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6525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274</Words>
  <Application>Microsoft Office PowerPoint</Application>
  <PresentationFormat>Panorámica</PresentationFormat>
  <Paragraphs>30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17</cp:revision>
  <dcterms:created xsi:type="dcterms:W3CDTF">2023-08-27T21:06:44Z</dcterms:created>
  <dcterms:modified xsi:type="dcterms:W3CDTF">2023-09-06T22:11:53Z</dcterms:modified>
</cp:coreProperties>
</file>