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2" roundtripDataSignature="AMtx7mitxWDMxbIRbB9fK8Q9t0XrlLTke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2" Type="http://customschemas.google.com/relationships/presentationmetadata" Target="metadata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9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9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8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9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1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2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12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3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3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3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3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3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6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6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7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7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4653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/>
          <p:nvPr>
            <p:ph type="ctrTitle"/>
          </p:nvPr>
        </p:nvSpPr>
        <p:spPr>
          <a:xfrm>
            <a:off x="1524000" y="1571223"/>
            <a:ext cx="9144000" cy="185777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b="1" lang="es-CO" sz="7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Generalidades de los SIG</a:t>
            </a:r>
            <a:endParaRPr b="1" sz="7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4653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2"/>
          <p:cNvSpPr txBox="1"/>
          <p:nvPr>
            <p:ph type="title"/>
          </p:nvPr>
        </p:nvSpPr>
        <p:spPr>
          <a:xfrm>
            <a:off x="1352281" y="2364"/>
            <a:ext cx="9478853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b="1" lang="es-CO" sz="4800"/>
              <a:t>Activos complementarios</a:t>
            </a:r>
            <a:endParaRPr b="1" sz="4800"/>
          </a:p>
        </p:txBody>
      </p:sp>
      <p:sp>
        <p:nvSpPr>
          <p:cNvPr id="92" name="Google Shape;92;p2"/>
          <p:cNvSpPr txBox="1"/>
          <p:nvPr/>
        </p:nvSpPr>
        <p:spPr>
          <a:xfrm>
            <a:off x="124495" y="1194590"/>
            <a:ext cx="11934423" cy="46166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742950" lvl="0" marL="7429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AutoNum type="arabicPeriod"/>
            </a:pPr>
            <a:r>
              <a:rPr b="0" i="0" lang="es-CO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Activos organizacionales</a:t>
            </a:r>
            <a:endParaRPr/>
          </a:p>
          <a:p>
            <a:pPr indent="-742950" lvl="1" marL="1485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AutoNum type="arabicPeriod"/>
            </a:pPr>
            <a:r>
              <a:rPr b="0" i="0" lang="es-CO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Cultura</a:t>
            </a:r>
            <a:endParaRPr/>
          </a:p>
          <a:p>
            <a:pPr indent="-742950" lvl="1" marL="1485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AutoNum type="arabicPeriod"/>
            </a:pPr>
            <a:r>
              <a:rPr b="0" i="0" lang="es-CO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Modelo de negocios</a:t>
            </a:r>
            <a:endParaRPr/>
          </a:p>
          <a:p>
            <a:pPr indent="-742950" lvl="1" marL="1485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AutoNum type="arabicPeriod"/>
            </a:pPr>
            <a:r>
              <a:rPr b="0" i="0" lang="es-CO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Procesos de negocio</a:t>
            </a:r>
            <a:endParaRPr/>
          </a:p>
          <a:p>
            <a:pPr indent="-742950" lvl="1" marL="1485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AutoNum type="arabicPeriod"/>
            </a:pPr>
            <a:r>
              <a:rPr b="0" i="0" lang="es-CO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Descentralización</a:t>
            </a:r>
            <a:endParaRPr/>
          </a:p>
          <a:p>
            <a:pPr indent="-742950" lvl="0" marL="7429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AutoNum type="arabicPeriod"/>
            </a:pPr>
            <a:r>
              <a:rPr b="0" i="0" lang="es-CO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Activos Gerenciales</a:t>
            </a:r>
            <a:endParaRPr/>
          </a:p>
          <a:p>
            <a:pPr indent="-742950" lvl="1" marL="1485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AutoNum type="arabicPeriod"/>
            </a:pPr>
            <a:r>
              <a:rPr b="0" i="0" lang="es-CO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Apoyo a las inversiones</a:t>
            </a:r>
            <a:endParaRPr/>
          </a:p>
          <a:p>
            <a:pPr indent="-742950" lvl="1" marL="1485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AutoNum type="arabicPeriod"/>
            </a:pPr>
            <a:r>
              <a:rPr b="0" i="0" lang="es-CO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Incentivos a la innovación</a:t>
            </a:r>
            <a:endParaRPr/>
          </a:p>
          <a:p>
            <a:pPr indent="-742950" lvl="1" marL="1485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AutoNum type="arabicPeriod"/>
            </a:pPr>
            <a:r>
              <a:rPr b="0" i="0" lang="es-CO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Entornos de trabajo colaborativo</a:t>
            </a:r>
            <a:endParaRPr/>
          </a:p>
          <a:p>
            <a:pPr indent="-742950" lvl="1" marL="1485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AutoNum type="arabicPeriod"/>
            </a:pPr>
            <a:r>
              <a:rPr b="0" i="0" lang="es-CO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Capacitación</a:t>
            </a:r>
            <a:endParaRPr/>
          </a:p>
          <a:p>
            <a:pPr indent="-742950" lvl="1" marL="1485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AutoNum type="arabicPeriod"/>
            </a:pPr>
            <a:r>
              <a:rPr b="0" i="0" lang="es-CO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Flexibilidad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4653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3"/>
          <p:cNvSpPr txBox="1"/>
          <p:nvPr>
            <p:ph type="title"/>
          </p:nvPr>
        </p:nvSpPr>
        <p:spPr>
          <a:xfrm>
            <a:off x="1352281" y="2364"/>
            <a:ext cx="9478853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b="1" lang="es-CO" sz="4800"/>
              <a:t>Activos complementarios</a:t>
            </a:r>
            <a:endParaRPr b="1" sz="4800"/>
          </a:p>
        </p:txBody>
      </p:sp>
      <p:sp>
        <p:nvSpPr>
          <p:cNvPr id="99" name="Google Shape;99;p3"/>
          <p:cNvSpPr txBox="1"/>
          <p:nvPr/>
        </p:nvSpPr>
        <p:spPr>
          <a:xfrm>
            <a:off x="124495" y="1194590"/>
            <a:ext cx="11934423" cy="25545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742950" lvl="0" marL="7429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AutoNum type="arabicPeriod" startAt="3"/>
            </a:pPr>
            <a:r>
              <a:rPr b="0" i="0" lang="es-CO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Activos Sociales</a:t>
            </a:r>
            <a:endParaRPr/>
          </a:p>
          <a:p>
            <a:pPr indent="-742950" lvl="1" marL="1485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AutoNum type="arabicPeriod"/>
            </a:pPr>
            <a:r>
              <a:rPr b="0" i="0" lang="es-CO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Internet y la infraestructura de telecomunicaciones</a:t>
            </a:r>
            <a:endParaRPr/>
          </a:p>
          <a:p>
            <a:pPr indent="-742950" lvl="1" marL="1485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AutoNum type="arabicPeriod"/>
            </a:pPr>
            <a:r>
              <a:rPr b="0" i="0" lang="es-CO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Programas educacionales para fortalecer el alfabetismo computacional</a:t>
            </a:r>
            <a:endParaRPr/>
          </a:p>
          <a:p>
            <a:pPr indent="-742950" lvl="1" marL="1485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AutoNum type="arabicPeriod"/>
            </a:pPr>
            <a:r>
              <a:rPr b="0" i="0" lang="es-CO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Estándares del gobierno y el sector privado</a:t>
            </a:r>
            <a:endParaRPr/>
          </a:p>
          <a:p>
            <a:pPr indent="-742950" lvl="1" marL="1485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AutoNum type="arabicPeriod"/>
            </a:pPr>
            <a:r>
              <a:rPr b="0" i="0" lang="es-CO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Leyes</a:t>
            </a:r>
            <a:endParaRPr/>
          </a:p>
          <a:p>
            <a:pPr indent="-742950" lvl="1" marL="1485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AutoNum type="arabicPeriod"/>
            </a:pPr>
            <a:r>
              <a:rPr b="0" i="0" lang="es-CO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Empresas de servicios complementarios para la implementación de TI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4653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4"/>
          <p:cNvSpPr txBox="1"/>
          <p:nvPr>
            <p:ph type="title"/>
          </p:nvPr>
        </p:nvSpPr>
        <p:spPr>
          <a:xfrm>
            <a:off x="860737" y="118274"/>
            <a:ext cx="10470526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b="1" lang="es-CO" sz="4800"/>
              <a:t>Utilidad de los sistemas de información</a:t>
            </a:r>
            <a:endParaRPr b="1" sz="4800"/>
          </a:p>
        </p:txBody>
      </p:sp>
      <p:sp>
        <p:nvSpPr>
          <p:cNvPr id="106" name="Google Shape;106;p4"/>
          <p:cNvSpPr txBox="1"/>
          <p:nvPr/>
        </p:nvSpPr>
        <p:spPr>
          <a:xfrm>
            <a:off x="124495" y="2057477"/>
            <a:ext cx="11934423" cy="28623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742950" lvl="0" marL="7429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AutoNum type="arabicPeriod"/>
            </a:pPr>
            <a:r>
              <a:rPr b="0" i="0" lang="es-CO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Excelencia operacional</a:t>
            </a:r>
            <a:endParaRPr/>
          </a:p>
          <a:p>
            <a:pPr indent="-742950" lvl="0" marL="7429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AutoNum type="arabicPeriod"/>
            </a:pPr>
            <a:r>
              <a:rPr b="0" i="0" lang="es-CO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Nuevos productos, servicios y modelos de negocios</a:t>
            </a:r>
            <a:endParaRPr/>
          </a:p>
          <a:p>
            <a:pPr indent="-742950" lvl="0" marL="7429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AutoNum type="arabicPeriod"/>
            </a:pPr>
            <a:r>
              <a:rPr b="0" i="0" lang="es-CO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Relaciones con los públicos de interés</a:t>
            </a:r>
            <a:endParaRPr/>
          </a:p>
          <a:p>
            <a:pPr indent="-742950" lvl="0" marL="7429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AutoNum type="arabicPeriod"/>
            </a:pPr>
            <a:r>
              <a:rPr b="0" i="0" lang="es-CO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Tama de decisiones mejorada</a:t>
            </a:r>
            <a:endParaRPr/>
          </a:p>
          <a:p>
            <a:pPr indent="-742950" lvl="0" marL="7429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AutoNum type="arabicPeriod"/>
            </a:pPr>
            <a:r>
              <a:rPr b="0" i="0" lang="es-CO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Ventaja competitiva</a:t>
            </a:r>
            <a:endParaRPr/>
          </a:p>
          <a:p>
            <a:pPr indent="-742950" lvl="0" marL="7429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AutoNum type="arabicPeriod"/>
            </a:pPr>
            <a:r>
              <a:rPr b="0" i="0" lang="es-CO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Supervivencia diaria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4653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5"/>
          <p:cNvSpPr txBox="1"/>
          <p:nvPr/>
        </p:nvSpPr>
        <p:spPr>
          <a:xfrm>
            <a:off x="860737" y="0"/>
            <a:ext cx="10470526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b="1" i="0" lang="es-CO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Formas de analizar los sistemas de información</a:t>
            </a:r>
            <a:endParaRPr b="1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5"/>
          <p:cNvSpPr txBox="1"/>
          <p:nvPr/>
        </p:nvSpPr>
        <p:spPr>
          <a:xfrm>
            <a:off x="124495" y="1593837"/>
            <a:ext cx="11934423" cy="42473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742950" lvl="0" marL="7429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AutoNum type="arabicPeriod"/>
            </a:pPr>
            <a:r>
              <a:rPr b="0" i="0" lang="es-CO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Desde el punto de vista técnico: Recolecta, almacena y distribuye la información para la TD. </a:t>
            </a:r>
            <a:endParaRPr/>
          </a:p>
          <a:p>
            <a:pPr indent="-742950" lvl="0" marL="7429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AutoNum type="arabicPeriod"/>
            </a:pPr>
            <a:r>
              <a:rPr b="0" i="0" lang="es-CO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Desde el punto de vista de los negocios: Solución a un desafío en los negocios.</a:t>
            </a:r>
            <a:endParaRPr/>
          </a:p>
          <a:p>
            <a:pPr indent="-742950" lvl="0" marL="7429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AutoNum type="arabicPeriod"/>
            </a:pPr>
            <a:r>
              <a:rPr b="0" i="0" lang="es-CO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Desde un punto de vista gerencial: Contribución al liderazgo, estrategia y comportamiento gerencial.</a:t>
            </a:r>
            <a:endParaRPr/>
          </a:p>
          <a:p>
            <a:pPr indent="-742950" lvl="0" marL="7429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AutoNum type="arabicPeriod"/>
            </a:pPr>
            <a:r>
              <a:rPr b="0" i="0" lang="es-CO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Desde un punto de vista tecnológico: Hardware, software y redes.</a:t>
            </a:r>
            <a:endParaRPr/>
          </a:p>
          <a:p>
            <a:pPr indent="-742950" lvl="0" marL="7429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AutoNum type="arabicPeriod"/>
            </a:pPr>
            <a:r>
              <a:rPr b="0" i="0" lang="es-CO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Desde un punto de vista organizacional: Jerarquía, especialidades funcionales, procesos de negocios, cultura y públicos de interés.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4653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6"/>
          <p:cNvSpPr txBox="1"/>
          <p:nvPr/>
        </p:nvSpPr>
        <p:spPr>
          <a:xfrm>
            <a:off x="860737" y="0"/>
            <a:ext cx="10470526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b="1" i="0" lang="es-CO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Aplicaciones empresariales</a:t>
            </a:r>
            <a:endParaRPr b="1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6"/>
          <p:cNvSpPr txBox="1"/>
          <p:nvPr/>
        </p:nvSpPr>
        <p:spPr>
          <a:xfrm>
            <a:off x="124495" y="1593837"/>
            <a:ext cx="11934423" cy="28623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742950" lvl="0" marL="7429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AutoNum type="arabicPeriod"/>
            </a:pPr>
            <a:r>
              <a:rPr b="0" i="0" lang="es-CO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Sistemas de planificación de recursos empresariales ERP: Integran todas las áreas de la empresa.</a:t>
            </a:r>
            <a:endParaRPr/>
          </a:p>
          <a:p>
            <a:pPr indent="-742950" lvl="0" marL="7429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AutoNum type="arabicPeriod"/>
            </a:pPr>
            <a:r>
              <a:rPr b="0" i="0" lang="es-CO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Sistemas de administración de la cadena de suministro SCM. Son un sistema interorganizacional.</a:t>
            </a:r>
            <a:endParaRPr/>
          </a:p>
          <a:p>
            <a:pPr indent="-742950" lvl="0" marL="7429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AutoNum type="arabicPeriod"/>
            </a:pPr>
            <a:r>
              <a:rPr b="0" i="0" lang="es-CO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Sistemas de administración de relaciones con los clientes CRM</a:t>
            </a:r>
            <a:endParaRPr/>
          </a:p>
          <a:p>
            <a:pPr indent="-742950" lvl="0" marL="7429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AutoNum type="arabicPeriod"/>
            </a:pPr>
            <a:r>
              <a:rPr b="0" i="0" lang="es-CO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Sistemas de administración del conocimiento KMS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2019-03-06T14:49:26Z</dcterms:created>
  <dc:creator>Oscar</dc:creator>
</cp:coreProperties>
</file>