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05" r:id="rId3"/>
    <p:sldId id="306" r:id="rId4"/>
    <p:sldId id="308" r:id="rId5"/>
    <p:sldId id="258" r:id="rId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snapToGrid="0">
      <p:cViewPr varScale="1">
        <p:scale>
          <a:sx n="74" d="100"/>
          <a:sy n="74" d="100"/>
        </p:scale>
        <p:origin x="81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5E7EE3-3A91-4AB0-92CD-0D1D6CCF09B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F2CBA624-1CD1-49E7-8BEA-8F96003EF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1AFB7E83-EA09-4811-92E9-FC33C16DA3A8}"/>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5" name="Marcador de pie de página 4">
            <a:extLst>
              <a:ext uri="{FF2B5EF4-FFF2-40B4-BE49-F238E27FC236}">
                <a16:creationId xmlns:a16="http://schemas.microsoft.com/office/drawing/2014/main" xmlns="" id="{B404F43D-5383-4F66-AA7C-835177A18FB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583B6015-FA7D-4F02-9811-B42C484F3E0B}"/>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18221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6FE859-A436-4AC6-9FF0-30D4CA9B853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EA4F4B15-4328-4643-86D8-DAA92DEB10C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A7616862-139F-4784-907E-16470593CCC9}"/>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5" name="Marcador de pie de página 4">
            <a:extLst>
              <a:ext uri="{FF2B5EF4-FFF2-40B4-BE49-F238E27FC236}">
                <a16:creationId xmlns:a16="http://schemas.microsoft.com/office/drawing/2014/main" xmlns="" id="{89C021F0-AB2E-49AF-96FE-17CD5D2528E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4E9BE536-DCC5-4071-9F6D-33DF53B08831}"/>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13616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50B06F9-4730-4CAC-AFA4-8CC44EADF58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A0A2AA75-FCD8-49B6-86A9-ED4E6715ADF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460D2CF5-C719-4EFF-A784-F444E12AB046}"/>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5" name="Marcador de pie de página 4">
            <a:extLst>
              <a:ext uri="{FF2B5EF4-FFF2-40B4-BE49-F238E27FC236}">
                <a16:creationId xmlns:a16="http://schemas.microsoft.com/office/drawing/2014/main" xmlns="" id="{65580FC6-2696-43BB-8366-3917E77C71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EFCEEBED-648C-4C0D-A96B-9E6CA9F743A5}"/>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31064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5FA343-85C7-4E44-8421-5E9B9A105A9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7E52DB3E-139D-455D-B593-531E0F0B68D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B724CF3F-0C1E-4E07-80DD-1B9128BFFF98}"/>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5" name="Marcador de pie de página 4">
            <a:extLst>
              <a:ext uri="{FF2B5EF4-FFF2-40B4-BE49-F238E27FC236}">
                <a16:creationId xmlns:a16="http://schemas.microsoft.com/office/drawing/2014/main" xmlns="" id="{C1B526D5-2201-4505-9DFC-DD830AA6C18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A9FDDBE8-6B4E-424F-AB61-85CCA3A1E9DA}"/>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24600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F343B1-CFAE-44D9-9A1D-210B2E8406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1D4DE5D0-09A5-4866-86A8-D4722FEFE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5F513305-408D-469F-97AE-2CE37083B476}"/>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5" name="Marcador de pie de página 4">
            <a:extLst>
              <a:ext uri="{FF2B5EF4-FFF2-40B4-BE49-F238E27FC236}">
                <a16:creationId xmlns:a16="http://schemas.microsoft.com/office/drawing/2014/main" xmlns="" id="{9FBC3B1F-2B79-4CE0-B339-90EBB32FFA3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CB057502-99E8-4468-9A74-69716104A8B2}"/>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20489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7E83C3-F5D3-4D3D-8E11-BAF016D294F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4D4866F3-A20D-4983-9D74-CDF2AF07F00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E9125F98-1849-4C75-B70F-21CE4262A3F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C91AF011-A00E-4219-95A8-A58F3EBF7429}"/>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6" name="Marcador de pie de página 5">
            <a:extLst>
              <a:ext uri="{FF2B5EF4-FFF2-40B4-BE49-F238E27FC236}">
                <a16:creationId xmlns:a16="http://schemas.microsoft.com/office/drawing/2014/main" xmlns="" id="{B8BA7819-BB33-4C9F-9CAE-7F5E0595284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4F41CD90-B0B3-4E94-A655-9BA99B4596C3}"/>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94135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4B0907-5893-44A9-8CD3-38373F3E752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4F8457FE-C831-4337-AB97-E2D1D6E2F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8C6311E4-4239-4CF1-B13E-A7AE26F466C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12F87D61-8EF2-4ABC-9D3C-1EB50156A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0C445098-CE3D-4351-9F8E-6CECD3553BE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0DB710BA-6E33-419A-9FC3-B4135314F8C2}"/>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8" name="Marcador de pie de página 7">
            <a:extLst>
              <a:ext uri="{FF2B5EF4-FFF2-40B4-BE49-F238E27FC236}">
                <a16:creationId xmlns:a16="http://schemas.microsoft.com/office/drawing/2014/main" xmlns="" id="{F30B006E-2AD9-46CC-8B29-7FD479FF71B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E0F8C2B0-E6E4-4FCC-8AB3-FEC511F4E73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139326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CFC35B-311F-44BB-BC5C-AA33ADE78F3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71465C0A-8B5C-4ACF-B1A4-44EA7CFADD1F}"/>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4" name="Marcador de pie de página 3">
            <a:extLst>
              <a:ext uri="{FF2B5EF4-FFF2-40B4-BE49-F238E27FC236}">
                <a16:creationId xmlns:a16="http://schemas.microsoft.com/office/drawing/2014/main" xmlns="" id="{FA506250-3595-486B-AA3F-1B3D13E4099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7D5B0001-A15E-47F5-B77B-352D7BC2D26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09851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69455A8-0058-43A2-B0D5-8AE78D7FDE82}"/>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3" name="Marcador de pie de página 2">
            <a:extLst>
              <a:ext uri="{FF2B5EF4-FFF2-40B4-BE49-F238E27FC236}">
                <a16:creationId xmlns:a16="http://schemas.microsoft.com/office/drawing/2014/main" xmlns="" id="{8FAACA6C-4ACA-418B-BD54-CCEB6498D5F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EE74E9CD-8F1C-4978-AEDA-B67A02ED92D9}"/>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68037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2D564B-924F-49C7-AA7B-6288D7FEB45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AC8D8D27-FEA2-4133-8419-1E8D5067E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A83BC9EA-111C-4203-B501-E00577A37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B9ED1028-4710-4C07-9B3C-9A9B2A850D36}"/>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6" name="Marcador de pie de página 5">
            <a:extLst>
              <a:ext uri="{FF2B5EF4-FFF2-40B4-BE49-F238E27FC236}">
                <a16:creationId xmlns:a16="http://schemas.microsoft.com/office/drawing/2014/main" xmlns="" id="{9D8CE721-29D5-46FB-AACC-C04E13CF6F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7F0F5EC6-2927-48AB-B441-CC59C482AC06}"/>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80176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BD1669-E670-47D5-86FB-EEC37D00B2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792C150F-F4B6-4D67-8FAD-89971D125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8D0179FE-7BBC-450A-9A72-64AE34449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F84BE714-5A38-4E17-BF57-F29E2443D988}"/>
              </a:ext>
            </a:extLst>
          </p:cNvPr>
          <p:cNvSpPr>
            <a:spLocks noGrp="1"/>
          </p:cNvSpPr>
          <p:nvPr>
            <p:ph type="dt" sz="half" idx="10"/>
          </p:nvPr>
        </p:nvSpPr>
        <p:spPr/>
        <p:txBody>
          <a:bodyPr/>
          <a:lstStyle/>
          <a:p>
            <a:fld id="{427A300B-F4C3-4081-8219-B9635F206E11}" type="datetimeFigureOut">
              <a:rPr lang="es-CO" smtClean="0"/>
              <a:t>11/05/2021</a:t>
            </a:fld>
            <a:endParaRPr lang="es-CO"/>
          </a:p>
        </p:txBody>
      </p:sp>
      <p:sp>
        <p:nvSpPr>
          <p:cNvPr id="6" name="Marcador de pie de página 5">
            <a:extLst>
              <a:ext uri="{FF2B5EF4-FFF2-40B4-BE49-F238E27FC236}">
                <a16:creationId xmlns:a16="http://schemas.microsoft.com/office/drawing/2014/main" xmlns="" id="{215F5FE0-5731-4F31-99AC-78D3692F477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68A71F88-1E67-41AA-995C-AADFBD10832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83361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4F955F1-F1CB-4CC1-8D70-FE36AB1E2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61E8A287-A19C-400F-80DB-8A578CEA1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11F25DC3-0193-479A-8013-70AA5582E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A300B-F4C3-4081-8219-B9635F206E11}" type="datetimeFigureOut">
              <a:rPr lang="es-CO" smtClean="0"/>
              <a:t>11/05/2021</a:t>
            </a:fld>
            <a:endParaRPr lang="es-CO"/>
          </a:p>
        </p:txBody>
      </p:sp>
      <p:sp>
        <p:nvSpPr>
          <p:cNvPr id="5" name="Marcador de pie de página 4">
            <a:extLst>
              <a:ext uri="{FF2B5EF4-FFF2-40B4-BE49-F238E27FC236}">
                <a16:creationId xmlns:a16="http://schemas.microsoft.com/office/drawing/2014/main" xmlns="" id="{51DDB6DA-82AB-4060-B968-7B34D5F93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70680248-1AC5-4682-8991-1D06D7A0F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6ADF2-42F5-42DA-A555-81223F35269D}" type="slidenum">
              <a:rPr lang="es-CO" smtClean="0"/>
              <a:t>‹Nº›</a:t>
            </a:fld>
            <a:endParaRPr lang="es-CO"/>
          </a:p>
        </p:txBody>
      </p:sp>
    </p:spTree>
    <p:extLst>
      <p:ext uri="{BB962C8B-B14F-4D97-AF65-F5344CB8AC3E}">
        <p14:creationId xmlns:p14="http://schemas.microsoft.com/office/powerpoint/2010/main" val="321731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7907" y="-228600"/>
            <a:ext cx="13011150" cy="7315200"/>
          </a:xfrm>
          <a:prstGeom prst="rect">
            <a:avLst/>
          </a:prstGeom>
        </p:spPr>
      </p:pic>
      <p:sp>
        <p:nvSpPr>
          <p:cNvPr id="2" name="Título 1">
            <a:extLst>
              <a:ext uri="{FF2B5EF4-FFF2-40B4-BE49-F238E27FC236}">
                <a16:creationId xmlns:a16="http://schemas.microsoft.com/office/drawing/2014/main" xmlns="" id="{A106419E-8ECE-447E-B9CD-50786F792A88}"/>
              </a:ext>
            </a:extLst>
          </p:cNvPr>
          <p:cNvSpPr>
            <a:spLocks noGrp="1"/>
          </p:cNvSpPr>
          <p:nvPr>
            <p:ph type="ctrTitle"/>
          </p:nvPr>
        </p:nvSpPr>
        <p:spPr>
          <a:xfrm>
            <a:off x="1524000" y="777847"/>
            <a:ext cx="9144000" cy="1076712"/>
          </a:xfrm>
        </p:spPr>
        <p:txBody>
          <a:bodyPr>
            <a:normAutofit fontScale="90000"/>
          </a:bodyPr>
          <a:lstStyle/>
          <a:p>
            <a:r>
              <a:rPr lang="es-CO" sz="7200" b="1" dirty="0" smtClean="0">
                <a:solidFill>
                  <a:schemeClr val="bg1"/>
                </a:solidFill>
                <a:latin typeface="+mn-lt"/>
                <a:cs typeface="Aharoni" panose="020B0604020202020204" pitchFamily="2" charset="-79"/>
              </a:rPr>
              <a:t>MARKETING DIGITAL</a:t>
            </a:r>
            <a:endParaRPr lang="es-CO" sz="7200" b="1" dirty="0">
              <a:solidFill>
                <a:schemeClr val="bg1"/>
              </a:solidFill>
              <a:latin typeface="+mn-lt"/>
              <a:cs typeface="Aharoni" panose="020B0604020202020204" pitchFamily="2" charset="-79"/>
            </a:endParaRPr>
          </a:p>
        </p:txBody>
      </p:sp>
      <p:sp>
        <p:nvSpPr>
          <p:cNvPr id="4" name="Título 1">
            <a:extLst>
              <a:ext uri="{FF2B5EF4-FFF2-40B4-BE49-F238E27FC236}">
                <a16:creationId xmlns:a16="http://schemas.microsoft.com/office/drawing/2014/main" xmlns="" id="{A106419E-8ECE-447E-B9CD-50786F792A88}"/>
              </a:ext>
            </a:extLst>
          </p:cNvPr>
          <p:cNvSpPr txBox="1">
            <a:spLocks/>
          </p:cNvSpPr>
          <p:nvPr/>
        </p:nvSpPr>
        <p:spPr>
          <a:xfrm>
            <a:off x="1676400" y="3001084"/>
            <a:ext cx="9144000" cy="18577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4400" b="1" dirty="0">
                <a:solidFill>
                  <a:schemeClr val="bg1"/>
                </a:solidFill>
                <a:latin typeface="+mn-lt"/>
                <a:cs typeface="Aharoni" panose="020B0604020202020204" pitchFamily="2" charset="-79"/>
              </a:rPr>
              <a:t>OSCAR EDUARDO TORRES FERNANDEZ</a:t>
            </a:r>
          </a:p>
          <a:p>
            <a:r>
              <a:rPr lang="es-CO" sz="4400" b="1" dirty="0">
                <a:solidFill>
                  <a:schemeClr val="bg1"/>
                </a:solidFill>
                <a:latin typeface="+mn-lt"/>
                <a:cs typeface="Aharoni" panose="020B0604020202020204" pitchFamily="2" charset="-79"/>
              </a:rPr>
              <a:t>CLASE: </a:t>
            </a:r>
            <a:r>
              <a:rPr lang="es-CO" sz="4400" b="1" dirty="0" smtClean="0">
                <a:solidFill>
                  <a:schemeClr val="bg1"/>
                </a:solidFill>
                <a:latin typeface="+mn-lt"/>
                <a:cs typeface="Aharoni" panose="020B0604020202020204" pitchFamily="2" charset="-79"/>
              </a:rPr>
              <a:t>11-05-2021</a:t>
            </a:r>
          </a:p>
        </p:txBody>
      </p:sp>
    </p:spTree>
    <p:extLst>
      <p:ext uri="{BB962C8B-B14F-4D97-AF65-F5344CB8AC3E}">
        <p14:creationId xmlns:p14="http://schemas.microsoft.com/office/powerpoint/2010/main" val="3492618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8 CuadroTexto"/>
          <p:cNvSpPr txBox="1"/>
          <p:nvPr/>
        </p:nvSpPr>
        <p:spPr>
          <a:xfrm>
            <a:off x="193183" y="1424449"/>
            <a:ext cx="7633809" cy="3785652"/>
          </a:xfrm>
          <a:prstGeom prst="rect">
            <a:avLst/>
          </a:prstGeom>
          <a:noFill/>
        </p:spPr>
        <p:txBody>
          <a:bodyPr wrap="square" rtlCol="0">
            <a:spAutoFit/>
          </a:bodyPr>
          <a:lstStyle/>
          <a:p>
            <a:r>
              <a:rPr lang="es-CO" sz="2400" b="1" dirty="0" smtClean="0"/>
              <a:t>Cómo trabajar con un </a:t>
            </a:r>
            <a:r>
              <a:rPr lang="es-CO" sz="2400" b="1" dirty="0" err="1" smtClean="0"/>
              <a:t>influenciador</a:t>
            </a:r>
            <a:r>
              <a:rPr lang="es-CO" sz="2400" b="1" dirty="0" smtClean="0"/>
              <a:t>:</a:t>
            </a:r>
          </a:p>
          <a:p>
            <a:pPr marL="457200" indent="-457200">
              <a:buFont typeface="Arial" panose="020B0604020202020204" pitchFamily="34" charset="0"/>
              <a:buChar char="•"/>
            </a:pPr>
            <a:r>
              <a:rPr lang="es-CO" sz="2400" b="1" dirty="0" smtClean="0"/>
              <a:t>Llegar a acuerdos con respecto al tipo de contenidos (un buen generador de contenidos respeta su estilo)</a:t>
            </a:r>
          </a:p>
          <a:p>
            <a:pPr marL="457200" indent="-457200">
              <a:buFont typeface="Arial" panose="020B0604020202020204" pitchFamily="34" charset="0"/>
              <a:buChar char="•"/>
            </a:pPr>
            <a:r>
              <a:rPr lang="es-CO" sz="2400" b="1" dirty="0" smtClean="0"/>
              <a:t>Cada </a:t>
            </a:r>
            <a:r>
              <a:rPr lang="es-CO" sz="2400" b="1" dirty="0" err="1" smtClean="0"/>
              <a:t>influenciador</a:t>
            </a:r>
            <a:r>
              <a:rPr lang="es-CO" sz="2400" b="1" dirty="0" smtClean="0"/>
              <a:t> maneja sus tarifas de acuerdo al mercado. (Tienen un manager, manejan sus paquetes y propuestas)</a:t>
            </a:r>
          </a:p>
          <a:p>
            <a:pPr marL="457200" indent="-457200">
              <a:buFont typeface="Arial" panose="020B0604020202020204" pitchFamily="34" charset="0"/>
              <a:buChar char="•"/>
            </a:pPr>
            <a:r>
              <a:rPr lang="es-CO" sz="2400" b="1" dirty="0" smtClean="0"/>
              <a:t>Busca generar varios impactos de marca en diferentes momentos.</a:t>
            </a:r>
            <a:endParaRPr lang="es-CO" sz="2400" b="1" dirty="0"/>
          </a:p>
          <a:p>
            <a:pPr marL="457200" indent="-457200">
              <a:buFont typeface="Arial" panose="020B0604020202020204" pitchFamily="34" charset="0"/>
              <a:buChar char="•"/>
            </a:pPr>
            <a:r>
              <a:rPr lang="es-CO" sz="2400" b="1" dirty="0" smtClean="0"/>
              <a:t>Medir la gestión, establecer indicadores.</a:t>
            </a:r>
          </a:p>
          <a:p>
            <a:pPr marL="457200" indent="-457200">
              <a:buFont typeface="Arial" panose="020B0604020202020204" pitchFamily="34" charset="0"/>
              <a:buChar char="•"/>
            </a:pPr>
            <a:r>
              <a:rPr lang="es-CO" sz="2400" b="1" dirty="0" smtClean="0"/>
              <a:t>Usa la estrategia de colaboraciones de marca</a:t>
            </a:r>
          </a:p>
        </p:txBody>
      </p:sp>
      <p:sp>
        <p:nvSpPr>
          <p:cNvPr id="7" name="8 CuadroTexto"/>
          <p:cNvSpPr txBox="1"/>
          <p:nvPr/>
        </p:nvSpPr>
        <p:spPr>
          <a:xfrm>
            <a:off x="1" y="17250"/>
            <a:ext cx="12192000" cy="1446550"/>
          </a:xfrm>
          <a:prstGeom prst="rect">
            <a:avLst/>
          </a:prstGeom>
          <a:noFill/>
        </p:spPr>
        <p:txBody>
          <a:bodyPr wrap="square" rtlCol="0">
            <a:spAutoFit/>
          </a:bodyPr>
          <a:lstStyle/>
          <a:p>
            <a:pPr algn="ctr"/>
            <a:r>
              <a:rPr lang="es-CO" sz="8800" b="1" dirty="0" smtClean="0">
                <a:solidFill>
                  <a:schemeClr val="accent1"/>
                </a:solidFill>
              </a:rPr>
              <a:t>Marketing de </a:t>
            </a:r>
            <a:r>
              <a:rPr lang="es-CO" sz="8800" b="1" dirty="0" err="1" smtClean="0">
                <a:solidFill>
                  <a:schemeClr val="accent1"/>
                </a:solidFill>
              </a:rPr>
              <a:t>Influencers</a:t>
            </a:r>
            <a:endParaRPr lang="es-CO" sz="8800" b="1" dirty="0">
              <a:solidFill>
                <a:schemeClr val="accent1"/>
              </a:solidFill>
            </a:endParaRPr>
          </a:p>
        </p:txBody>
      </p:sp>
      <p:sp>
        <p:nvSpPr>
          <p:cNvPr id="5" name="AutoShape 4" descr="negocio, contrato, acuerdo, apretón de manos, firmar, compañero, acuerdo, gente, documento, papel, aspiraciones, cooperación, trabajo en equipo, empresario, éxito, corporativo, hombres, Progreso, trabajando, asociación, comienzo, planificación, empleo, empresa, reunión, trabajo, ilustración, conversacion, fuente, persona de negocios, gesto, diseño gráfico, trabajo, administración, trabajador de cuello blanco, ar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 name="Imagen 7"/>
          <p:cNvPicPr>
            <a:picLocks noChangeAspect="1"/>
          </p:cNvPicPr>
          <p:nvPr/>
        </p:nvPicPr>
        <p:blipFill>
          <a:blip r:embed="rId3"/>
          <a:stretch>
            <a:fillRect/>
          </a:stretch>
        </p:blipFill>
        <p:spPr>
          <a:xfrm>
            <a:off x="8020174" y="2115120"/>
            <a:ext cx="3944299" cy="2519687"/>
          </a:xfrm>
          <a:prstGeom prst="rect">
            <a:avLst/>
          </a:prstGeom>
        </p:spPr>
      </p:pic>
    </p:spTree>
    <p:extLst>
      <p:ext uri="{BB962C8B-B14F-4D97-AF65-F5344CB8AC3E}">
        <p14:creationId xmlns:p14="http://schemas.microsoft.com/office/powerpoint/2010/main" val="1958314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7907" y="-228600"/>
            <a:ext cx="13011150" cy="7315200"/>
          </a:xfrm>
          <a:prstGeom prst="rect">
            <a:avLst/>
          </a:prstGeom>
        </p:spPr>
      </p:pic>
      <p:sp>
        <p:nvSpPr>
          <p:cNvPr id="2" name="Título 1">
            <a:extLst>
              <a:ext uri="{FF2B5EF4-FFF2-40B4-BE49-F238E27FC236}">
                <a16:creationId xmlns:a16="http://schemas.microsoft.com/office/drawing/2014/main" xmlns="" id="{A106419E-8ECE-447E-B9CD-50786F792A88}"/>
              </a:ext>
            </a:extLst>
          </p:cNvPr>
          <p:cNvSpPr>
            <a:spLocks noGrp="1"/>
          </p:cNvSpPr>
          <p:nvPr>
            <p:ph type="ctrTitle"/>
          </p:nvPr>
        </p:nvSpPr>
        <p:spPr>
          <a:xfrm>
            <a:off x="656823" y="1576337"/>
            <a:ext cx="11384924" cy="2029747"/>
          </a:xfrm>
        </p:spPr>
        <p:txBody>
          <a:bodyPr>
            <a:normAutofit fontScale="90000"/>
          </a:bodyPr>
          <a:lstStyle/>
          <a:p>
            <a:r>
              <a:rPr lang="es-CO" sz="7200" b="1" dirty="0" smtClean="0">
                <a:solidFill>
                  <a:schemeClr val="bg1"/>
                </a:solidFill>
                <a:latin typeface="+mn-lt"/>
                <a:cs typeface="Aharoni" panose="020B0604020202020204" pitchFamily="2" charset="-79"/>
              </a:rPr>
              <a:t>VARIABLES QUE INFLUYEN PARA UNA VENTA EN LINEA</a:t>
            </a:r>
            <a:endParaRPr lang="es-CO" sz="7200" b="1" dirty="0">
              <a:solidFill>
                <a:schemeClr val="bg1"/>
              </a:solidFill>
              <a:latin typeface="+mn-lt"/>
              <a:cs typeface="Aharoni" panose="020B0604020202020204" pitchFamily="2" charset="-79"/>
            </a:endParaRPr>
          </a:p>
        </p:txBody>
      </p:sp>
    </p:spTree>
    <p:extLst>
      <p:ext uri="{BB962C8B-B14F-4D97-AF65-F5344CB8AC3E}">
        <p14:creationId xmlns:p14="http://schemas.microsoft.com/office/powerpoint/2010/main" val="155582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8 CuadroTexto"/>
          <p:cNvSpPr txBox="1"/>
          <p:nvPr/>
        </p:nvSpPr>
        <p:spPr>
          <a:xfrm>
            <a:off x="368300" y="1523047"/>
            <a:ext cx="4353059" cy="2677656"/>
          </a:xfrm>
          <a:prstGeom prst="rect">
            <a:avLst/>
          </a:prstGeom>
          <a:noFill/>
        </p:spPr>
        <p:txBody>
          <a:bodyPr wrap="square" rtlCol="0">
            <a:spAutoFit/>
          </a:bodyPr>
          <a:lstStyle/>
          <a:p>
            <a:r>
              <a:rPr lang="es-CO" sz="2400" b="1" dirty="0" smtClean="0"/>
              <a:t>¿Por qué compro?</a:t>
            </a:r>
          </a:p>
          <a:p>
            <a:pPr marL="342900" indent="-342900">
              <a:buFont typeface="Arial" panose="020B0604020202020204" pitchFamily="34" charset="0"/>
              <a:buChar char="•"/>
            </a:pPr>
            <a:r>
              <a:rPr lang="es-CO" sz="2400" b="1" dirty="0" smtClean="0"/>
              <a:t>Motivos económicos</a:t>
            </a:r>
          </a:p>
          <a:p>
            <a:pPr marL="342900" indent="-342900">
              <a:buFont typeface="Arial" panose="020B0604020202020204" pitchFamily="34" charset="0"/>
              <a:buChar char="•"/>
            </a:pPr>
            <a:r>
              <a:rPr lang="es-CO" sz="2400" b="1" dirty="0" smtClean="0"/>
              <a:t>Comodidad/circunstancial</a:t>
            </a:r>
          </a:p>
          <a:p>
            <a:pPr marL="342900" indent="-342900">
              <a:buFont typeface="Arial" panose="020B0604020202020204" pitchFamily="34" charset="0"/>
              <a:buChar char="•"/>
            </a:pPr>
            <a:r>
              <a:rPr lang="es-CO" sz="2400" b="1" dirty="0" smtClean="0"/>
              <a:t>Confianza/recomendación</a:t>
            </a:r>
          </a:p>
          <a:p>
            <a:pPr marL="342900" indent="-342900">
              <a:buFont typeface="Arial" panose="020B0604020202020204" pitchFamily="34" charset="0"/>
              <a:buChar char="•"/>
            </a:pPr>
            <a:r>
              <a:rPr lang="es-CO" sz="2400" b="1" dirty="0" smtClean="0"/>
              <a:t>Única alternativa</a:t>
            </a:r>
          </a:p>
          <a:p>
            <a:pPr marL="342900" indent="-342900">
              <a:buFont typeface="Arial" panose="020B0604020202020204" pitchFamily="34" charset="0"/>
              <a:buChar char="•"/>
            </a:pPr>
            <a:r>
              <a:rPr lang="es-CO" sz="2400" b="1" dirty="0" smtClean="0"/>
              <a:t>Post venta y pago</a:t>
            </a:r>
          </a:p>
          <a:p>
            <a:pPr marL="342900" indent="-342900">
              <a:buFont typeface="Arial" panose="020B0604020202020204" pitchFamily="34" charset="0"/>
              <a:buChar char="•"/>
            </a:pPr>
            <a:r>
              <a:rPr lang="es-CO" sz="2400" b="1" dirty="0" smtClean="0"/>
              <a:t>Envío</a:t>
            </a:r>
          </a:p>
        </p:txBody>
      </p:sp>
      <p:sp>
        <p:nvSpPr>
          <p:cNvPr id="7" name="8 CuadroTexto"/>
          <p:cNvSpPr txBox="1"/>
          <p:nvPr/>
        </p:nvSpPr>
        <p:spPr>
          <a:xfrm>
            <a:off x="1" y="17250"/>
            <a:ext cx="12192000" cy="1015663"/>
          </a:xfrm>
          <a:prstGeom prst="rect">
            <a:avLst/>
          </a:prstGeom>
          <a:noFill/>
        </p:spPr>
        <p:txBody>
          <a:bodyPr wrap="square" rtlCol="0">
            <a:spAutoFit/>
          </a:bodyPr>
          <a:lstStyle/>
          <a:p>
            <a:pPr algn="ctr"/>
            <a:r>
              <a:rPr lang="es-CO" sz="6000" b="1" dirty="0" smtClean="0">
                <a:solidFill>
                  <a:schemeClr val="accent1"/>
                </a:solidFill>
              </a:rPr>
              <a:t>¿Qué se analiza antes de comprar?</a:t>
            </a:r>
            <a:endParaRPr lang="es-CO" sz="6000" b="1" dirty="0">
              <a:solidFill>
                <a:schemeClr val="accent1"/>
              </a:solidFill>
            </a:endParaRPr>
          </a:p>
        </p:txBody>
      </p:sp>
      <p:sp>
        <p:nvSpPr>
          <p:cNvPr id="5" name="AutoShape 4" descr="negocio, contrato, acuerdo, apretón de manos, firmar, compañero, acuerdo, gente, documento, papel, aspiraciones, cooperación, trabajo en equipo, empresario, éxito, corporativo, hombres, Progreso, trabajando, asociación, comienzo, planificación, empleo, empresa, reunión, trabajo, ilustración, conversacion, fuente, persona de negocios, gesto, diseño gráfico, trabajo, administración, trabajador de cuello blanco, ar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 name="8 CuadroTexto"/>
          <p:cNvSpPr txBox="1"/>
          <p:nvPr/>
        </p:nvSpPr>
        <p:spPr>
          <a:xfrm>
            <a:off x="5344732" y="1533778"/>
            <a:ext cx="6387922" cy="4524315"/>
          </a:xfrm>
          <a:prstGeom prst="rect">
            <a:avLst/>
          </a:prstGeom>
          <a:noFill/>
        </p:spPr>
        <p:txBody>
          <a:bodyPr wrap="square" rtlCol="0">
            <a:spAutoFit/>
          </a:bodyPr>
          <a:lstStyle/>
          <a:p>
            <a:r>
              <a:rPr lang="es-CO" sz="2400" b="1" dirty="0" smtClean="0"/>
              <a:t>Características de la tienda online </a:t>
            </a:r>
          </a:p>
          <a:p>
            <a:pPr marL="342900" indent="-342900">
              <a:buFont typeface="Arial" panose="020B0604020202020204" pitchFamily="34" charset="0"/>
              <a:buChar char="•"/>
            </a:pPr>
            <a:r>
              <a:rPr lang="es-CO" sz="2400" b="1" dirty="0" smtClean="0"/>
              <a:t>Navegación sencilla</a:t>
            </a:r>
          </a:p>
          <a:p>
            <a:pPr marL="342900" indent="-342900">
              <a:buFont typeface="Arial" panose="020B0604020202020204" pitchFamily="34" charset="0"/>
              <a:buChar char="•"/>
            </a:pPr>
            <a:r>
              <a:rPr lang="es-CO" sz="2400" b="1" dirty="0" smtClean="0"/>
              <a:t>Buena ficha del producto y disponibilidad del mismo</a:t>
            </a:r>
          </a:p>
          <a:p>
            <a:pPr marL="342900" indent="-342900">
              <a:buFont typeface="Arial" panose="020B0604020202020204" pitchFamily="34" charset="0"/>
              <a:buChar char="•"/>
            </a:pPr>
            <a:r>
              <a:rPr lang="es-CO" sz="2400" b="1" dirty="0" smtClean="0"/>
              <a:t>Búsqueda personalizada</a:t>
            </a:r>
          </a:p>
          <a:p>
            <a:pPr marL="342900" indent="-342900">
              <a:buFont typeface="Arial" panose="020B0604020202020204" pitchFamily="34" charset="0"/>
              <a:buChar char="•"/>
            </a:pPr>
            <a:r>
              <a:rPr lang="es-CO" sz="2400" b="1" dirty="0" smtClean="0"/>
              <a:t>Gastos de envío y devoluciones</a:t>
            </a:r>
          </a:p>
          <a:p>
            <a:pPr marL="342900" indent="-342900">
              <a:buFont typeface="Arial" panose="020B0604020202020204" pitchFamily="34" charset="0"/>
              <a:buChar char="•"/>
            </a:pPr>
            <a:r>
              <a:rPr lang="es-CO" sz="2400" b="1" dirty="0" smtClean="0"/>
              <a:t>Diferentes opciones de pago</a:t>
            </a:r>
          </a:p>
          <a:p>
            <a:pPr marL="342900" indent="-342900">
              <a:buFont typeface="Arial" panose="020B0604020202020204" pitchFamily="34" charset="0"/>
              <a:buChar char="•"/>
            </a:pPr>
            <a:r>
              <a:rPr lang="es-CO" sz="2400" b="1" dirty="0" smtClean="0"/>
              <a:t>Seguimiento de tu compra</a:t>
            </a:r>
          </a:p>
          <a:p>
            <a:pPr marL="342900" indent="-342900">
              <a:buFont typeface="Arial" panose="020B0604020202020204" pitchFamily="34" charset="0"/>
              <a:buChar char="•"/>
            </a:pPr>
            <a:r>
              <a:rPr lang="es-CO" sz="2400" b="1" dirty="0" smtClean="0"/>
              <a:t>Formulario de venta</a:t>
            </a:r>
          </a:p>
          <a:p>
            <a:pPr marL="342900" indent="-342900">
              <a:buFont typeface="Arial" panose="020B0604020202020204" pitchFamily="34" charset="0"/>
              <a:buChar char="•"/>
            </a:pPr>
            <a:r>
              <a:rPr lang="es-CO" sz="2400" b="1" dirty="0" smtClean="0"/>
              <a:t>La competencia</a:t>
            </a:r>
          </a:p>
          <a:p>
            <a:pPr marL="342900" indent="-342900">
              <a:buFont typeface="Arial" panose="020B0604020202020204" pitchFamily="34" charset="0"/>
              <a:buChar char="•"/>
            </a:pPr>
            <a:r>
              <a:rPr lang="es-CO" sz="2400" b="1" dirty="0" smtClean="0"/>
              <a:t>Comentarios y valoraciones</a:t>
            </a:r>
          </a:p>
          <a:p>
            <a:pPr marL="342900" indent="-342900">
              <a:buFont typeface="Arial" panose="020B0604020202020204" pitchFamily="34" charset="0"/>
              <a:buChar char="•"/>
            </a:pPr>
            <a:r>
              <a:rPr lang="es-CO" sz="2400" b="1" dirty="0" smtClean="0"/>
              <a:t>Buen servicio al cliente</a:t>
            </a:r>
          </a:p>
        </p:txBody>
      </p:sp>
    </p:spTree>
    <p:extLst>
      <p:ext uri="{BB962C8B-B14F-4D97-AF65-F5344CB8AC3E}">
        <p14:creationId xmlns:p14="http://schemas.microsoft.com/office/powerpoint/2010/main" val="1654210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884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2418</TotalTime>
  <Words>156</Words>
  <Application>Microsoft Office PowerPoint</Application>
  <PresentationFormat>Panorámica</PresentationFormat>
  <Paragraphs>30</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Aharoni</vt:lpstr>
      <vt:lpstr>Arial</vt:lpstr>
      <vt:lpstr>Calibri</vt:lpstr>
      <vt:lpstr>Calibri Light</vt:lpstr>
      <vt:lpstr>Tema de Office</vt:lpstr>
      <vt:lpstr>MARKETING DIGITAL</vt:lpstr>
      <vt:lpstr>Presentación de PowerPoint</vt:lpstr>
      <vt:lpstr>VARIABLES QUE INFLUYEN PARA UNA VENTA EN LINEA</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dc:creator>
  <cp:lastModifiedBy>Full name</cp:lastModifiedBy>
  <cp:revision>285</cp:revision>
  <dcterms:created xsi:type="dcterms:W3CDTF">2019-03-06T14:49:26Z</dcterms:created>
  <dcterms:modified xsi:type="dcterms:W3CDTF">2021-05-12T00:35:23Z</dcterms:modified>
</cp:coreProperties>
</file>