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9" r:id="rId3"/>
    <p:sldId id="303" r:id="rId4"/>
    <p:sldId id="298" r:id="rId5"/>
    <p:sldId id="304" r:id="rId6"/>
    <p:sldId id="302" r:id="rId7"/>
    <p:sldId id="258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22/03/2021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7"/>
            <a:ext cx="9144000" cy="1076712"/>
          </a:xfrm>
        </p:spPr>
        <p:txBody>
          <a:bodyPr>
            <a:normAutofit fontScale="90000"/>
          </a:bodyPr>
          <a:lstStyle/>
          <a:p>
            <a:r>
              <a:rPr lang="es-CO" sz="7200" b="1" dirty="0" smtClean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MARKETING DIGITAL</a:t>
            </a:r>
            <a:endParaRPr lang="es-CO" sz="72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CLASE: </a:t>
            </a:r>
            <a:r>
              <a:rPr lang="es-CO" sz="4400" b="1" dirty="0" smtClean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23-02-2021</a:t>
            </a: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0" y="320972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b="1" dirty="0" smtClean="0">
                <a:solidFill>
                  <a:srgbClr val="FF0000"/>
                </a:solidFill>
              </a:rPr>
              <a:t>INBOUND MARKETING</a:t>
            </a:r>
            <a:endParaRPr lang="es-CO" sz="11500" b="1" dirty="0">
              <a:solidFill>
                <a:srgbClr val="FF0000"/>
              </a:solidFill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23610" y="387339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accent1"/>
                </a:solidFill>
              </a:rPr>
              <a:t>No busco al cliente, solo me hago visible para el, en el momento indicado.</a:t>
            </a:r>
            <a:endParaRPr lang="es-CO" sz="1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0" y="14066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rgbClr val="FF0000"/>
                </a:solidFill>
              </a:rPr>
              <a:t>INBOUND MARKETING</a:t>
            </a:r>
            <a:endParaRPr lang="es-CO" sz="7200" b="1" dirty="0">
              <a:solidFill>
                <a:srgbClr val="FF0000"/>
              </a:solidFill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2443766" y="1288478"/>
            <a:ext cx="7304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Atracción de tráfico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5847007" y="1960529"/>
            <a:ext cx="540913" cy="4735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8 CuadroTexto"/>
          <p:cNvSpPr txBox="1"/>
          <p:nvPr/>
        </p:nvSpPr>
        <p:spPr>
          <a:xfrm>
            <a:off x="2460933" y="2195518"/>
            <a:ext cx="7304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Conversión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5831980" y="2859902"/>
            <a:ext cx="540913" cy="4735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8 CuadroTexto"/>
          <p:cNvSpPr txBox="1"/>
          <p:nvPr/>
        </p:nvSpPr>
        <p:spPr>
          <a:xfrm>
            <a:off x="2441618" y="3158542"/>
            <a:ext cx="7304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Automatización del Marketing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5842711" y="3823670"/>
            <a:ext cx="540913" cy="4735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8 CuadroTexto"/>
          <p:cNvSpPr txBox="1"/>
          <p:nvPr/>
        </p:nvSpPr>
        <p:spPr>
          <a:xfrm>
            <a:off x="2452349" y="4122310"/>
            <a:ext cx="7304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Fidelización</a:t>
            </a:r>
            <a:endParaRPr lang="es-CO" sz="4400" b="1" dirty="0">
              <a:solidFill>
                <a:schemeClr val="accent1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5853442" y="4813198"/>
            <a:ext cx="540913" cy="4735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8 CuadroTexto"/>
          <p:cNvSpPr txBox="1"/>
          <p:nvPr/>
        </p:nvSpPr>
        <p:spPr>
          <a:xfrm>
            <a:off x="2463080" y="5098954"/>
            <a:ext cx="7304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accent1"/>
                </a:solidFill>
              </a:rPr>
              <a:t>Análisis</a:t>
            </a:r>
            <a:endParaRPr lang="es-CO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4729" y="381728"/>
            <a:ext cx="8427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/>
              <a:t>Embudo de conversión</a:t>
            </a:r>
            <a:endParaRPr lang="es-CO" sz="66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 smtClean="0"/>
          </a:p>
        </p:txBody>
      </p:sp>
      <p:sp>
        <p:nvSpPr>
          <p:cNvPr id="5" name="8 CuadroTexto"/>
          <p:cNvSpPr txBox="1"/>
          <p:nvPr/>
        </p:nvSpPr>
        <p:spPr>
          <a:xfrm>
            <a:off x="46847" y="2780664"/>
            <a:ext cx="4784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Atracción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Consideración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Conversión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Fidelización</a:t>
            </a:r>
            <a:endParaRPr lang="es-CO" sz="3600" b="1" dirty="0"/>
          </a:p>
        </p:txBody>
      </p:sp>
      <p:sp>
        <p:nvSpPr>
          <p:cNvPr id="10" name="8 CuadroTexto"/>
          <p:cNvSpPr txBox="1"/>
          <p:nvPr/>
        </p:nvSpPr>
        <p:spPr>
          <a:xfrm>
            <a:off x="5254582" y="2482305"/>
            <a:ext cx="4233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Adquisición </a:t>
            </a:r>
            <a:r>
              <a:rPr lang="es-CO" sz="1200" dirty="0" smtClean="0"/>
              <a:t>(Ve el anuncio)</a:t>
            </a:r>
            <a:endParaRPr lang="es-CO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Activación </a:t>
            </a:r>
            <a:r>
              <a:rPr lang="es-CO" dirty="0" smtClean="0"/>
              <a:t>(Hace clic)</a:t>
            </a:r>
            <a:endParaRPr lang="es-CO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Retención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Venta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b="1" dirty="0" smtClean="0"/>
              <a:t>Referencia</a:t>
            </a:r>
            <a:endParaRPr lang="es-CO" sz="3600" b="1" dirty="0"/>
          </a:p>
        </p:txBody>
      </p:sp>
      <p:sp>
        <p:nvSpPr>
          <p:cNvPr id="11" name="8 CuadroTexto"/>
          <p:cNvSpPr txBox="1"/>
          <p:nvPr/>
        </p:nvSpPr>
        <p:spPr>
          <a:xfrm>
            <a:off x="31821" y="1693221"/>
            <a:ext cx="419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Modelo 1</a:t>
            </a:r>
            <a:endParaRPr lang="es-CO" sz="4400" b="1" dirty="0"/>
          </a:p>
        </p:txBody>
      </p:sp>
      <p:sp>
        <p:nvSpPr>
          <p:cNvPr id="12" name="8 CuadroTexto"/>
          <p:cNvSpPr txBox="1"/>
          <p:nvPr/>
        </p:nvSpPr>
        <p:spPr>
          <a:xfrm>
            <a:off x="5271384" y="1691073"/>
            <a:ext cx="419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Modelo 2</a:t>
            </a:r>
            <a:endParaRPr lang="es-CO" sz="4400" b="1" dirty="0"/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2871988" y="2780664"/>
            <a:ext cx="2427299" cy="33602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891868" y="3136568"/>
            <a:ext cx="2379516" cy="22216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8 CuadroTexto"/>
          <p:cNvSpPr txBox="1"/>
          <p:nvPr/>
        </p:nvSpPr>
        <p:spPr>
          <a:xfrm>
            <a:off x="8710932" y="2463361"/>
            <a:ext cx="36128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/>
                </a:solidFill>
              </a:rPr>
              <a:t>TOFU</a:t>
            </a:r>
          </a:p>
          <a:p>
            <a:pPr algn="ctr"/>
            <a:r>
              <a:rPr lang="es-CO" sz="2400" b="1" dirty="0" smtClean="0">
                <a:solidFill>
                  <a:schemeClr val="accent6"/>
                </a:solidFill>
              </a:rPr>
              <a:t>Top of </a:t>
            </a:r>
            <a:r>
              <a:rPr lang="es-CO" sz="2400" b="1" dirty="0" err="1" smtClean="0">
                <a:solidFill>
                  <a:schemeClr val="accent6"/>
                </a:solidFill>
              </a:rPr>
              <a:t>the</a:t>
            </a:r>
            <a:r>
              <a:rPr lang="es-CO" sz="2400" b="1" dirty="0" smtClean="0">
                <a:solidFill>
                  <a:schemeClr val="accent6"/>
                </a:solidFill>
              </a:rPr>
              <a:t> </a:t>
            </a:r>
            <a:r>
              <a:rPr lang="es-CO" sz="2400" b="1" dirty="0" err="1" smtClean="0">
                <a:solidFill>
                  <a:schemeClr val="accent6"/>
                </a:solidFill>
              </a:rPr>
              <a:t>funnel</a:t>
            </a:r>
            <a:endParaRPr lang="es-CO" sz="2400" b="1" dirty="0" smtClean="0">
              <a:solidFill>
                <a:schemeClr val="accent6"/>
              </a:solidFill>
            </a:endParaRPr>
          </a:p>
          <a:p>
            <a:pPr algn="ctr"/>
            <a:endParaRPr lang="es-CO" sz="1400" b="1" dirty="0"/>
          </a:p>
          <a:p>
            <a:pPr algn="ctr"/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MOFU</a:t>
            </a:r>
          </a:p>
          <a:p>
            <a:pPr algn="ctr"/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Middle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funnel</a:t>
            </a:r>
            <a:endParaRPr lang="es-CO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CO" sz="1400" b="1" dirty="0"/>
          </a:p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BOFU</a:t>
            </a:r>
          </a:p>
          <a:p>
            <a:pPr algn="ctr"/>
            <a:r>
              <a:rPr lang="es-CO" sz="2800" b="1" dirty="0" err="1" smtClean="0">
                <a:solidFill>
                  <a:srgbClr val="FF0000"/>
                </a:solidFill>
              </a:rPr>
              <a:t>Bottom</a:t>
            </a:r>
            <a:r>
              <a:rPr lang="es-CO" sz="2800" b="1" dirty="0" smtClean="0">
                <a:solidFill>
                  <a:srgbClr val="FF0000"/>
                </a:solidFill>
              </a:rPr>
              <a:t> of </a:t>
            </a:r>
            <a:r>
              <a:rPr lang="es-CO" sz="2800" b="1" dirty="0" err="1" smtClean="0">
                <a:solidFill>
                  <a:srgbClr val="FF0000"/>
                </a:solidFill>
              </a:rPr>
              <a:t>the</a:t>
            </a:r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r>
              <a:rPr lang="es-CO" sz="2800" b="1" dirty="0" err="1" smtClean="0">
                <a:solidFill>
                  <a:srgbClr val="FF0000"/>
                </a:solidFill>
              </a:rPr>
              <a:t>funnel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18" name="Conector 17"/>
          <p:cNvSpPr/>
          <p:nvPr/>
        </p:nvSpPr>
        <p:spPr>
          <a:xfrm>
            <a:off x="9259910" y="143468"/>
            <a:ext cx="2395471" cy="4765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" name="Conector recto 19"/>
          <p:cNvCxnSpPr>
            <a:stCxn id="18" idx="2"/>
          </p:cNvCxnSpPr>
          <p:nvPr/>
        </p:nvCxnSpPr>
        <p:spPr>
          <a:xfrm>
            <a:off x="9259910" y="381728"/>
            <a:ext cx="871101" cy="1107996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10882648" y="349961"/>
            <a:ext cx="772733" cy="1139763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10131011" y="1476845"/>
            <a:ext cx="0" cy="77616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0888714" y="1474697"/>
            <a:ext cx="0" cy="77616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105250" y="2212221"/>
            <a:ext cx="751637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80305" y="381728"/>
            <a:ext cx="873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/>
              <a:t>Contenidos apropiados según las fases de embudo</a:t>
            </a:r>
            <a:endParaRPr lang="es-CO" sz="44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92237" y="4354893"/>
            <a:ext cx="11357878" cy="27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endParaRPr lang="es-CO" sz="2800" dirty="0" smtClean="0"/>
          </a:p>
        </p:txBody>
      </p:sp>
      <p:sp>
        <p:nvSpPr>
          <p:cNvPr id="5" name="8 CuadroTexto"/>
          <p:cNvSpPr txBox="1"/>
          <p:nvPr/>
        </p:nvSpPr>
        <p:spPr>
          <a:xfrm>
            <a:off x="46847" y="2780664"/>
            <a:ext cx="47848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dirty="0" smtClean="0"/>
              <a:t>Atracción</a:t>
            </a:r>
          </a:p>
          <a:p>
            <a:endParaRPr lang="es-C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dirty="0" smtClean="0"/>
              <a:t>Consideración</a:t>
            </a:r>
          </a:p>
          <a:p>
            <a:endParaRPr lang="es-C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dirty="0" smtClean="0"/>
              <a:t>Conversión</a:t>
            </a:r>
          </a:p>
          <a:p>
            <a:endParaRPr lang="es-CO" sz="1000" dirty="0" smtClean="0"/>
          </a:p>
          <a:p>
            <a:endParaRPr lang="es-CO" sz="10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CO" sz="3600" dirty="0" smtClean="0"/>
              <a:t>Fidelización</a:t>
            </a:r>
            <a:endParaRPr lang="es-CO" sz="3600" dirty="0"/>
          </a:p>
        </p:txBody>
      </p:sp>
      <p:sp>
        <p:nvSpPr>
          <p:cNvPr id="11" name="8 CuadroTexto"/>
          <p:cNvSpPr txBox="1"/>
          <p:nvPr/>
        </p:nvSpPr>
        <p:spPr>
          <a:xfrm>
            <a:off x="291546" y="2072835"/>
            <a:ext cx="285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Fases</a:t>
            </a:r>
            <a:endParaRPr lang="es-CO" sz="3200" b="1" dirty="0"/>
          </a:p>
        </p:txBody>
      </p:sp>
      <p:sp>
        <p:nvSpPr>
          <p:cNvPr id="17" name="8 CuadroTexto"/>
          <p:cNvSpPr txBox="1"/>
          <p:nvPr/>
        </p:nvSpPr>
        <p:spPr>
          <a:xfrm>
            <a:off x="8710932" y="3004273"/>
            <a:ext cx="36128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accent6"/>
                </a:solidFill>
              </a:rPr>
              <a:t>TOFU</a:t>
            </a:r>
          </a:p>
          <a:p>
            <a:pPr algn="ctr"/>
            <a:r>
              <a:rPr lang="es-CO" sz="2400" b="1" dirty="0" smtClean="0">
                <a:solidFill>
                  <a:schemeClr val="accent6"/>
                </a:solidFill>
              </a:rPr>
              <a:t>Top of </a:t>
            </a:r>
            <a:r>
              <a:rPr lang="es-CO" sz="2400" b="1" dirty="0" err="1" smtClean="0">
                <a:solidFill>
                  <a:schemeClr val="accent6"/>
                </a:solidFill>
              </a:rPr>
              <a:t>the</a:t>
            </a:r>
            <a:r>
              <a:rPr lang="es-CO" sz="2400" b="1" dirty="0" smtClean="0">
                <a:solidFill>
                  <a:schemeClr val="accent6"/>
                </a:solidFill>
              </a:rPr>
              <a:t> </a:t>
            </a:r>
            <a:r>
              <a:rPr lang="es-CO" sz="2400" b="1" dirty="0" err="1" smtClean="0">
                <a:solidFill>
                  <a:schemeClr val="accent6"/>
                </a:solidFill>
              </a:rPr>
              <a:t>funnel</a:t>
            </a:r>
            <a:endParaRPr lang="es-CO" sz="2400" b="1" dirty="0" smtClean="0">
              <a:solidFill>
                <a:schemeClr val="accent6"/>
              </a:solidFill>
            </a:endParaRPr>
          </a:p>
          <a:p>
            <a:pPr algn="ctr"/>
            <a:endParaRPr lang="es-CO" sz="1400" b="1" dirty="0"/>
          </a:p>
          <a:p>
            <a:pPr algn="ctr"/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MOFU</a:t>
            </a:r>
          </a:p>
          <a:p>
            <a:pPr algn="ctr"/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Middle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CO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accent2">
                    <a:lumMod val="75000"/>
                  </a:schemeClr>
                </a:solidFill>
              </a:rPr>
              <a:t>funnel</a:t>
            </a:r>
            <a:endParaRPr lang="es-CO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CO" sz="1400" b="1" dirty="0"/>
          </a:p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BOFU</a:t>
            </a:r>
          </a:p>
          <a:p>
            <a:pPr algn="ctr"/>
            <a:r>
              <a:rPr lang="es-CO" sz="2800" b="1" dirty="0" err="1" smtClean="0">
                <a:solidFill>
                  <a:srgbClr val="FF0000"/>
                </a:solidFill>
              </a:rPr>
              <a:t>Bottom</a:t>
            </a:r>
            <a:r>
              <a:rPr lang="es-CO" sz="2800" b="1" dirty="0" smtClean="0">
                <a:solidFill>
                  <a:srgbClr val="FF0000"/>
                </a:solidFill>
              </a:rPr>
              <a:t> of </a:t>
            </a:r>
            <a:r>
              <a:rPr lang="es-CO" sz="2800" b="1" dirty="0" err="1" smtClean="0">
                <a:solidFill>
                  <a:srgbClr val="FF0000"/>
                </a:solidFill>
              </a:rPr>
              <a:t>the</a:t>
            </a:r>
            <a:r>
              <a:rPr lang="es-CO" sz="2800" b="1" dirty="0" smtClean="0">
                <a:solidFill>
                  <a:srgbClr val="FF0000"/>
                </a:solidFill>
              </a:rPr>
              <a:t> </a:t>
            </a:r>
            <a:r>
              <a:rPr lang="es-CO" sz="2800" b="1" dirty="0" err="1" smtClean="0">
                <a:solidFill>
                  <a:srgbClr val="FF0000"/>
                </a:solidFill>
              </a:rPr>
              <a:t>funnel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18" name="Conector 17"/>
          <p:cNvSpPr/>
          <p:nvPr/>
        </p:nvSpPr>
        <p:spPr>
          <a:xfrm>
            <a:off x="9259910" y="684380"/>
            <a:ext cx="2395471" cy="4765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" name="Conector recto 19"/>
          <p:cNvCxnSpPr>
            <a:stCxn id="18" idx="2"/>
          </p:cNvCxnSpPr>
          <p:nvPr/>
        </p:nvCxnSpPr>
        <p:spPr>
          <a:xfrm>
            <a:off x="9259910" y="922640"/>
            <a:ext cx="871101" cy="1107996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10882648" y="890873"/>
            <a:ext cx="772733" cy="1139763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10131011" y="2017757"/>
            <a:ext cx="0" cy="77616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0888714" y="2015609"/>
            <a:ext cx="0" cy="77616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105250" y="2753133"/>
            <a:ext cx="751637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echa derecha 1"/>
          <p:cNvSpPr/>
          <p:nvPr/>
        </p:nvSpPr>
        <p:spPr>
          <a:xfrm>
            <a:off x="3142445" y="2987900"/>
            <a:ext cx="2343955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5547368" y="2803699"/>
            <a:ext cx="3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/>
                </a:solidFill>
              </a:rPr>
              <a:t>Información sobre el problema o necesidad de los usuarios.</a:t>
            </a:r>
            <a:endParaRPr lang="es-CO" dirty="0">
              <a:solidFill>
                <a:schemeClr val="accent6"/>
              </a:solidFill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3657600" y="3693834"/>
            <a:ext cx="1828799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/>
          <p:cNvSpPr txBox="1"/>
          <p:nvPr/>
        </p:nvSpPr>
        <p:spPr>
          <a:xfrm>
            <a:off x="5562930" y="3522927"/>
            <a:ext cx="313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accent6"/>
                </a:solidFill>
              </a:rPr>
              <a:t>Contenido útil sobre el tema o sector. Aportar conocimiento.</a:t>
            </a:r>
            <a:endParaRPr lang="es-CO" dirty="0">
              <a:solidFill>
                <a:schemeClr val="accent6"/>
              </a:solidFill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3142445" y="4399768"/>
            <a:ext cx="234395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5568831" y="4164570"/>
            <a:ext cx="311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Características del producto, descuentos, formularios de registro con incentivos. Cobro. </a:t>
            </a: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3142445" y="5258685"/>
            <a:ext cx="2294561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/>
          <p:cNvSpPr txBox="1"/>
          <p:nvPr/>
        </p:nvSpPr>
        <p:spPr>
          <a:xfrm>
            <a:off x="5579562" y="5089705"/>
            <a:ext cx="318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Información de soporte y garantía, descuentos especiales, bonos de recompra.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2" name="8 CuadroTexto"/>
          <p:cNvSpPr txBox="1"/>
          <p:nvPr/>
        </p:nvSpPr>
        <p:spPr>
          <a:xfrm>
            <a:off x="5260650" y="2109324"/>
            <a:ext cx="360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Tipos de contenido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744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0" y="14066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 smtClean="0">
                <a:solidFill>
                  <a:srgbClr val="FF0000"/>
                </a:solidFill>
              </a:rPr>
              <a:t>INBOUND MARKETING</a:t>
            </a:r>
            <a:endParaRPr lang="es-CO" sz="7200" b="1" dirty="0">
              <a:solidFill>
                <a:srgbClr val="FF0000"/>
              </a:solidFill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1052847" y="1597571"/>
            <a:ext cx="8773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Ventajas: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Canal de captación de registros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Base de datos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Alcance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Contenido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err="1" smtClean="0"/>
              <a:t>Branding</a:t>
            </a:r>
            <a:endParaRPr lang="es-CO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 smtClean="0"/>
              <a:t>Automatización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1358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173</Words>
  <Application>Microsoft Office PowerPoint</Application>
  <PresentationFormat>Panorámica</PresentationFormat>
  <Paragraphs>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Tema de Office</vt:lpstr>
      <vt:lpstr>MARKETING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Full name</cp:lastModifiedBy>
  <cp:revision>218</cp:revision>
  <dcterms:created xsi:type="dcterms:W3CDTF">2019-03-06T14:49:26Z</dcterms:created>
  <dcterms:modified xsi:type="dcterms:W3CDTF">2021-03-22T16:21:25Z</dcterms:modified>
</cp:coreProperties>
</file>