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8" r:id="rId3"/>
    <p:sldId id="287" r:id="rId4"/>
    <p:sldId id="289" r:id="rId5"/>
    <p:sldId id="290" r:id="rId6"/>
    <p:sldId id="292" r:id="rId7"/>
    <p:sldId id="293" r:id="rId8"/>
    <p:sldId id="267" r:id="rId9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Estilo medio 2 - Énfasi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47" autoAdjust="0"/>
    <p:restoredTop sz="94660"/>
  </p:normalViewPr>
  <p:slideViewPr>
    <p:cSldViewPr snapToGrid="0">
      <p:cViewPr varScale="1">
        <p:scale>
          <a:sx n="72" d="100"/>
          <a:sy n="72" d="100"/>
        </p:scale>
        <p:origin x="534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AB984-A32F-42CA-9D78-31CCD638BAC5}" type="datetimeFigureOut">
              <a:rPr lang="es-CO" smtClean="0"/>
              <a:t>1/02/2023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E2364-A3C2-4278-80F7-5078755D2E2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487803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AB984-A32F-42CA-9D78-31CCD638BAC5}" type="datetimeFigureOut">
              <a:rPr lang="es-CO" smtClean="0"/>
              <a:t>1/02/2023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E2364-A3C2-4278-80F7-5078755D2E2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227686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AB984-A32F-42CA-9D78-31CCD638BAC5}" type="datetimeFigureOut">
              <a:rPr lang="es-CO" smtClean="0"/>
              <a:t>1/02/2023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E2364-A3C2-4278-80F7-5078755D2E2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7248655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AB984-A32F-42CA-9D78-31CCD638BAC5}" type="datetimeFigureOut">
              <a:rPr lang="es-CO" smtClean="0"/>
              <a:t>1/02/2023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E2364-A3C2-4278-80F7-5078755D2E2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1737825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AB984-A32F-42CA-9D78-31CCD638BAC5}" type="datetimeFigureOut">
              <a:rPr lang="es-CO" smtClean="0"/>
              <a:t>1/02/2023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E2364-A3C2-4278-80F7-5078755D2E2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720375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AB984-A32F-42CA-9D78-31CCD638BAC5}" type="datetimeFigureOut">
              <a:rPr lang="es-CO" smtClean="0"/>
              <a:t>1/02/2023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E2364-A3C2-4278-80F7-5078755D2E2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7223421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AB984-A32F-42CA-9D78-31CCD638BAC5}" type="datetimeFigureOut">
              <a:rPr lang="es-CO" smtClean="0"/>
              <a:t>1/02/2023</a:t>
            </a:fld>
            <a:endParaRPr lang="es-CO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E2364-A3C2-4278-80F7-5078755D2E2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286334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AB984-A32F-42CA-9D78-31CCD638BAC5}" type="datetimeFigureOut">
              <a:rPr lang="es-CO" smtClean="0"/>
              <a:t>1/02/2023</a:t>
            </a:fld>
            <a:endParaRPr lang="es-CO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E2364-A3C2-4278-80F7-5078755D2E2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53432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AB984-A32F-42CA-9D78-31CCD638BAC5}" type="datetimeFigureOut">
              <a:rPr lang="es-CO" smtClean="0"/>
              <a:t>1/02/2023</a:t>
            </a:fld>
            <a:endParaRPr lang="es-CO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E2364-A3C2-4278-80F7-5078755D2E2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928591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AB984-A32F-42CA-9D78-31CCD638BAC5}" type="datetimeFigureOut">
              <a:rPr lang="es-CO" smtClean="0"/>
              <a:t>1/02/2023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E2364-A3C2-4278-80F7-5078755D2E2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141814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AB984-A32F-42CA-9D78-31CCD638BAC5}" type="datetimeFigureOut">
              <a:rPr lang="es-CO" smtClean="0"/>
              <a:t>1/02/2023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E2364-A3C2-4278-80F7-5078755D2E2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30422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2AB984-A32F-42CA-9D78-31CCD638BAC5}" type="datetimeFigureOut">
              <a:rPr lang="es-CO" smtClean="0"/>
              <a:t>1/02/2023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4E2364-A3C2-4278-80F7-5078755D2E2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242621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ducacci&amp;oacute;n Virtua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97" y="145192"/>
            <a:ext cx="1571625" cy="1190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riángulo rectángulo 8"/>
          <p:cNvSpPr/>
          <p:nvPr/>
        </p:nvSpPr>
        <p:spPr>
          <a:xfrm rot="10800000">
            <a:off x="73197" y="-5"/>
            <a:ext cx="12118800" cy="1122367"/>
          </a:xfrm>
          <a:prstGeom prst="rtTriangle">
            <a:avLst/>
          </a:prstGeom>
          <a:gradFill flip="none" rotWithShape="1">
            <a:gsLst>
              <a:gs pos="0">
                <a:srgbClr val="FF9900">
                  <a:shade val="30000"/>
                  <a:satMod val="115000"/>
                </a:srgbClr>
              </a:gs>
              <a:gs pos="50000">
                <a:srgbClr val="FF9900">
                  <a:shade val="67500"/>
                  <a:satMod val="115000"/>
                </a:srgbClr>
              </a:gs>
              <a:gs pos="100000">
                <a:srgbClr val="FF9900">
                  <a:shade val="100000"/>
                  <a:satMod val="115000"/>
                </a:srgb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0" name="Triángulo rectángulo 9"/>
          <p:cNvSpPr/>
          <p:nvPr/>
        </p:nvSpPr>
        <p:spPr>
          <a:xfrm>
            <a:off x="0" y="5832389"/>
            <a:ext cx="12126097" cy="1025611"/>
          </a:xfrm>
          <a:prstGeom prst="rtTriangle">
            <a:avLst/>
          </a:prstGeom>
          <a:gradFill flip="none" rotWithShape="1">
            <a:gsLst>
              <a:gs pos="0">
                <a:srgbClr val="FF9900">
                  <a:shade val="30000"/>
                  <a:satMod val="115000"/>
                </a:srgbClr>
              </a:gs>
              <a:gs pos="50000">
                <a:srgbClr val="FF9900">
                  <a:shade val="67500"/>
                  <a:satMod val="115000"/>
                </a:srgbClr>
              </a:gs>
              <a:gs pos="100000">
                <a:srgbClr val="FF9900">
                  <a:shade val="100000"/>
                  <a:satMod val="115000"/>
                </a:srgb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CuadroTexto 11"/>
          <p:cNvSpPr txBox="1"/>
          <p:nvPr/>
        </p:nvSpPr>
        <p:spPr>
          <a:xfrm>
            <a:off x="73196" y="6120714"/>
            <a:ext cx="397158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400" dirty="0">
                <a:solidFill>
                  <a:schemeClr val="bg1"/>
                </a:solidFill>
              </a:rPr>
              <a:t>Oscar Eduardo Torres Fernández</a:t>
            </a:r>
          </a:p>
          <a:p>
            <a:r>
              <a:rPr lang="es-CO" sz="1400" dirty="0">
                <a:solidFill>
                  <a:schemeClr val="bg1"/>
                </a:solidFill>
              </a:rPr>
              <a:t>Administrador de Empresas</a:t>
            </a:r>
          </a:p>
          <a:p>
            <a:r>
              <a:rPr lang="es-CO" sz="1400" dirty="0">
                <a:solidFill>
                  <a:schemeClr val="bg1"/>
                </a:solidFill>
              </a:rPr>
              <a:t>Magister en Administración de Organizaciones</a:t>
            </a:r>
            <a:endParaRPr lang="es-CO" dirty="0">
              <a:solidFill>
                <a:schemeClr val="bg1"/>
              </a:solidFill>
            </a:endParaRPr>
          </a:p>
        </p:txBody>
      </p:sp>
      <p:sp>
        <p:nvSpPr>
          <p:cNvPr id="16" name="CuadroTexto 15"/>
          <p:cNvSpPr txBox="1"/>
          <p:nvPr/>
        </p:nvSpPr>
        <p:spPr>
          <a:xfrm>
            <a:off x="1669056" y="2708929"/>
            <a:ext cx="878798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8000" dirty="0"/>
              <a:t>MARKETING DIGITAL</a:t>
            </a:r>
          </a:p>
        </p:txBody>
      </p:sp>
      <p:sp>
        <p:nvSpPr>
          <p:cNvPr id="22" name="CuadroTexto 21"/>
          <p:cNvSpPr txBox="1"/>
          <p:nvPr/>
        </p:nvSpPr>
        <p:spPr>
          <a:xfrm>
            <a:off x="8911773" y="229870"/>
            <a:ext cx="3251200" cy="3361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600" dirty="0">
                <a:solidFill>
                  <a:schemeClr val="bg1"/>
                </a:solidFill>
              </a:rPr>
              <a:t>http://educaccionvirtual.weebly.com</a:t>
            </a:r>
          </a:p>
        </p:txBody>
      </p:sp>
    </p:spTree>
    <p:extLst>
      <p:ext uri="{BB962C8B-B14F-4D97-AF65-F5344CB8AC3E}">
        <p14:creationId xmlns:p14="http://schemas.microsoft.com/office/powerpoint/2010/main" val="7202402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Educacci&amp;oacute;n Virtua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97" y="145192"/>
            <a:ext cx="1571625" cy="1190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riángulo rectángulo 2"/>
          <p:cNvSpPr/>
          <p:nvPr/>
        </p:nvSpPr>
        <p:spPr>
          <a:xfrm rot="10800000">
            <a:off x="73197" y="-5"/>
            <a:ext cx="12118800" cy="1122367"/>
          </a:xfrm>
          <a:prstGeom prst="rtTriangle">
            <a:avLst/>
          </a:prstGeom>
          <a:gradFill flip="none" rotWithShape="1">
            <a:gsLst>
              <a:gs pos="0">
                <a:srgbClr val="FF9900">
                  <a:shade val="30000"/>
                  <a:satMod val="115000"/>
                </a:srgbClr>
              </a:gs>
              <a:gs pos="50000">
                <a:srgbClr val="FF9900">
                  <a:shade val="67500"/>
                  <a:satMod val="115000"/>
                </a:srgbClr>
              </a:gs>
              <a:gs pos="100000">
                <a:srgbClr val="FF9900">
                  <a:shade val="100000"/>
                  <a:satMod val="115000"/>
                </a:srgb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4" name="Triángulo rectángulo 3"/>
          <p:cNvSpPr/>
          <p:nvPr/>
        </p:nvSpPr>
        <p:spPr>
          <a:xfrm>
            <a:off x="0" y="5832389"/>
            <a:ext cx="12126097" cy="1025611"/>
          </a:xfrm>
          <a:prstGeom prst="rtTriangle">
            <a:avLst/>
          </a:prstGeom>
          <a:gradFill flip="none" rotWithShape="1">
            <a:gsLst>
              <a:gs pos="0">
                <a:srgbClr val="FF9900">
                  <a:shade val="30000"/>
                  <a:satMod val="115000"/>
                </a:srgbClr>
              </a:gs>
              <a:gs pos="50000">
                <a:srgbClr val="FF9900">
                  <a:shade val="67500"/>
                  <a:satMod val="115000"/>
                </a:srgbClr>
              </a:gs>
              <a:gs pos="100000">
                <a:srgbClr val="FF9900">
                  <a:shade val="100000"/>
                  <a:satMod val="115000"/>
                </a:srgb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5" name="CuadroTexto 4"/>
          <p:cNvSpPr txBox="1"/>
          <p:nvPr/>
        </p:nvSpPr>
        <p:spPr>
          <a:xfrm>
            <a:off x="73196" y="6120714"/>
            <a:ext cx="397158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400" dirty="0">
                <a:solidFill>
                  <a:schemeClr val="bg1"/>
                </a:solidFill>
              </a:rPr>
              <a:t>Oscar Eduardo Torres Fernández</a:t>
            </a:r>
          </a:p>
          <a:p>
            <a:r>
              <a:rPr lang="es-CO" sz="1400" dirty="0">
                <a:solidFill>
                  <a:schemeClr val="bg1"/>
                </a:solidFill>
              </a:rPr>
              <a:t>Administrador de Empresas</a:t>
            </a:r>
          </a:p>
          <a:p>
            <a:r>
              <a:rPr lang="es-CO" sz="1400" dirty="0">
                <a:solidFill>
                  <a:schemeClr val="bg1"/>
                </a:solidFill>
              </a:rPr>
              <a:t>Magister en Administración de Organizaciones</a:t>
            </a:r>
            <a:endParaRPr lang="es-CO" dirty="0">
              <a:solidFill>
                <a:schemeClr val="bg1"/>
              </a:solidFill>
            </a:endParaRPr>
          </a:p>
        </p:txBody>
      </p:sp>
      <p:sp>
        <p:nvSpPr>
          <p:cNvPr id="19" name="CuadroTexto 18"/>
          <p:cNvSpPr txBox="1"/>
          <p:nvPr/>
        </p:nvSpPr>
        <p:spPr>
          <a:xfrm>
            <a:off x="2450123" y="683475"/>
            <a:ext cx="166263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6000" dirty="0"/>
              <a:t>WEB</a:t>
            </a:r>
          </a:p>
        </p:txBody>
      </p:sp>
      <p:sp>
        <p:nvSpPr>
          <p:cNvPr id="31" name="Rectángulo 30"/>
          <p:cNvSpPr/>
          <p:nvPr/>
        </p:nvSpPr>
        <p:spPr>
          <a:xfrm>
            <a:off x="445209" y="1721111"/>
            <a:ext cx="11644466" cy="4083395"/>
          </a:xfrm>
          <a:prstGeom prst="rect">
            <a:avLst/>
          </a:prstGeom>
          <a:solidFill>
            <a:srgbClr val="FF9900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2" name="CuadroTexto 31"/>
          <p:cNvSpPr txBox="1"/>
          <p:nvPr/>
        </p:nvSpPr>
        <p:spPr>
          <a:xfrm>
            <a:off x="572373" y="1928669"/>
            <a:ext cx="4685513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3200" dirty="0">
                <a:solidFill>
                  <a:schemeClr val="bg1"/>
                </a:solidFill>
              </a:rPr>
              <a:t>Web 1.0</a:t>
            </a:r>
          </a:p>
          <a:p>
            <a:r>
              <a:rPr lang="es-ES" sz="3200" dirty="0">
                <a:solidFill>
                  <a:schemeClr val="bg1"/>
                </a:solidFill>
              </a:rPr>
              <a:t>1</a:t>
            </a:r>
            <a:r>
              <a:rPr lang="es-CO" sz="3200" dirty="0">
                <a:solidFill>
                  <a:schemeClr val="bg1"/>
                </a:solidFill>
              </a:rPr>
              <a:t>990, Consumir contenido.</a:t>
            </a:r>
          </a:p>
        </p:txBody>
      </p:sp>
      <p:sp>
        <p:nvSpPr>
          <p:cNvPr id="33" name="CuadroTexto 32"/>
          <p:cNvSpPr txBox="1"/>
          <p:nvPr/>
        </p:nvSpPr>
        <p:spPr>
          <a:xfrm>
            <a:off x="814926" y="2924033"/>
            <a:ext cx="10963899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3200" dirty="0">
                <a:solidFill>
                  <a:schemeClr val="bg1"/>
                </a:solidFill>
              </a:rPr>
              <a:t>Web 2.0</a:t>
            </a:r>
          </a:p>
          <a:p>
            <a:r>
              <a:rPr lang="es-ES" sz="3200" dirty="0">
                <a:solidFill>
                  <a:schemeClr val="bg1"/>
                </a:solidFill>
              </a:rPr>
              <a:t>2</a:t>
            </a:r>
            <a:r>
              <a:rPr lang="es-CO" sz="3200" dirty="0">
                <a:solidFill>
                  <a:schemeClr val="bg1"/>
                </a:solidFill>
              </a:rPr>
              <a:t>004, Foros, blogs, comentarios y aparición de las redes sociales.</a:t>
            </a:r>
          </a:p>
        </p:txBody>
      </p:sp>
      <p:sp>
        <p:nvSpPr>
          <p:cNvPr id="34" name="CuadroTexto 33"/>
          <p:cNvSpPr txBox="1"/>
          <p:nvPr/>
        </p:nvSpPr>
        <p:spPr>
          <a:xfrm>
            <a:off x="1134753" y="3836618"/>
            <a:ext cx="10954922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3200" dirty="0">
                <a:solidFill>
                  <a:schemeClr val="bg1"/>
                </a:solidFill>
              </a:rPr>
              <a:t>Web 3.0</a:t>
            </a:r>
          </a:p>
          <a:p>
            <a:r>
              <a:rPr lang="es-ES" sz="3200" dirty="0">
                <a:solidFill>
                  <a:schemeClr val="bg1"/>
                </a:solidFill>
              </a:rPr>
              <a:t>2010, Inteligencia artificial, web semántica, web 3D, aplicaciones.</a:t>
            </a:r>
            <a:endParaRPr lang="es-CO" sz="3200" dirty="0">
              <a:solidFill>
                <a:schemeClr val="bg1"/>
              </a:solidFill>
            </a:endParaRPr>
          </a:p>
        </p:txBody>
      </p:sp>
      <p:sp>
        <p:nvSpPr>
          <p:cNvPr id="35" name="CuadroTexto 34"/>
          <p:cNvSpPr txBox="1"/>
          <p:nvPr/>
        </p:nvSpPr>
        <p:spPr>
          <a:xfrm>
            <a:off x="1441701" y="4737815"/>
            <a:ext cx="10308463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3200" dirty="0">
                <a:solidFill>
                  <a:schemeClr val="bg1"/>
                </a:solidFill>
              </a:rPr>
              <a:t>Web 4.0</a:t>
            </a:r>
          </a:p>
          <a:p>
            <a:r>
              <a:rPr lang="es-ES" sz="2400" dirty="0">
                <a:solidFill>
                  <a:schemeClr val="bg1"/>
                </a:solidFill>
              </a:rPr>
              <a:t>2016, Comportamiento predictivo, las personas y las cosas se comunican entre si.</a:t>
            </a:r>
            <a:endParaRPr lang="es-CO" sz="3200" dirty="0">
              <a:solidFill>
                <a:schemeClr val="bg1"/>
              </a:solidFill>
            </a:endParaRPr>
          </a:p>
        </p:txBody>
      </p:sp>
      <p:sp>
        <p:nvSpPr>
          <p:cNvPr id="38" name="CuadroTexto 37"/>
          <p:cNvSpPr txBox="1"/>
          <p:nvPr/>
        </p:nvSpPr>
        <p:spPr>
          <a:xfrm>
            <a:off x="8911773" y="229870"/>
            <a:ext cx="3251200" cy="3361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600" dirty="0">
                <a:solidFill>
                  <a:schemeClr val="bg1"/>
                </a:solidFill>
              </a:rPr>
              <a:t>http://educaccionvirtual.weebly.com</a:t>
            </a:r>
          </a:p>
        </p:txBody>
      </p:sp>
    </p:spTree>
    <p:extLst>
      <p:ext uri="{BB962C8B-B14F-4D97-AF65-F5344CB8AC3E}">
        <p14:creationId xmlns:p14="http://schemas.microsoft.com/office/powerpoint/2010/main" val="8036072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Educacci&amp;oacute;n Virtua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97" y="145192"/>
            <a:ext cx="1571625" cy="1190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riángulo rectángulo 2"/>
          <p:cNvSpPr/>
          <p:nvPr/>
        </p:nvSpPr>
        <p:spPr>
          <a:xfrm rot="10800000">
            <a:off x="73197" y="-5"/>
            <a:ext cx="12118800" cy="1122367"/>
          </a:xfrm>
          <a:prstGeom prst="rtTriangle">
            <a:avLst/>
          </a:prstGeom>
          <a:gradFill flip="none" rotWithShape="1">
            <a:gsLst>
              <a:gs pos="0">
                <a:srgbClr val="FF9900">
                  <a:shade val="30000"/>
                  <a:satMod val="115000"/>
                </a:srgbClr>
              </a:gs>
              <a:gs pos="50000">
                <a:srgbClr val="FF9900">
                  <a:shade val="67500"/>
                  <a:satMod val="115000"/>
                </a:srgbClr>
              </a:gs>
              <a:gs pos="100000">
                <a:srgbClr val="FF9900">
                  <a:shade val="100000"/>
                  <a:satMod val="115000"/>
                </a:srgb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4" name="Triángulo rectángulo 3"/>
          <p:cNvSpPr/>
          <p:nvPr/>
        </p:nvSpPr>
        <p:spPr>
          <a:xfrm>
            <a:off x="0" y="5832389"/>
            <a:ext cx="12126097" cy="1025611"/>
          </a:xfrm>
          <a:prstGeom prst="rtTriangle">
            <a:avLst/>
          </a:prstGeom>
          <a:gradFill flip="none" rotWithShape="1">
            <a:gsLst>
              <a:gs pos="0">
                <a:srgbClr val="FF9900">
                  <a:shade val="30000"/>
                  <a:satMod val="115000"/>
                </a:srgbClr>
              </a:gs>
              <a:gs pos="50000">
                <a:srgbClr val="FF9900">
                  <a:shade val="67500"/>
                  <a:satMod val="115000"/>
                </a:srgbClr>
              </a:gs>
              <a:gs pos="100000">
                <a:srgbClr val="FF9900">
                  <a:shade val="100000"/>
                  <a:satMod val="115000"/>
                </a:srgb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5" name="CuadroTexto 4"/>
          <p:cNvSpPr txBox="1"/>
          <p:nvPr/>
        </p:nvSpPr>
        <p:spPr>
          <a:xfrm>
            <a:off x="73196" y="6120714"/>
            <a:ext cx="397158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400" dirty="0">
                <a:solidFill>
                  <a:schemeClr val="bg1"/>
                </a:solidFill>
              </a:rPr>
              <a:t>Oscar Eduardo Torres Fernández</a:t>
            </a:r>
          </a:p>
          <a:p>
            <a:r>
              <a:rPr lang="es-CO" sz="1400" dirty="0">
                <a:solidFill>
                  <a:schemeClr val="bg1"/>
                </a:solidFill>
              </a:rPr>
              <a:t>Administrador de Empresas</a:t>
            </a:r>
          </a:p>
          <a:p>
            <a:r>
              <a:rPr lang="es-CO" sz="1400" dirty="0">
                <a:solidFill>
                  <a:schemeClr val="bg1"/>
                </a:solidFill>
              </a:rPr>
              <a:t>Magister en Administración de Organizaciones</a:t>
            </a:r>
            <a:endParaRPr lang="es-CO" dirty="0">
              <a:solidFill>
                <a:schemeClr val="bg1"/>
              </a:solidFill>
            </a:endParaRPr>
          </a:p>
        </p:txBody>
      </p:sp>
      <p:sp>
        <p:nvSpPr>
          <p:cNvPr id="19" name="CuadroTexto 18"/>
          <p:cNvSpPr txBox="1"/>
          <p:nvPr/>
        </p:nvSpPr>
        <p:spPr>
          <a:xfrm>
            <a:off x="2450123" y="1094290"/>
            <a:ext cx="769037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6000" dirty="0"/>
              <a:t>Evolución del Marketing</a:t>
            </a:r>
          </a:p>
        </p:txBody>
      </p:sp>
      <p:sp>
        <p:nvSpPr>
          <p:cNvPr id="31" name="Rectángulo 30"/>
          <p:cNvSpPr/>
          <p:nvPr/>
        </p:nvSpPr>
        <p:spPr>
          <a:xfrm>
            <a:off x="585636" y="2020692"/>
            <a:ext cx="11020728" cy="3778546"/>
          </a:xfrm>
          <a:prstGeom prst="rect">
            <a:avLst/>
          </a:prstGeom>
          <a:solidFill>
            <a:srgbClr val="FF9900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sz="2400"/>
          </a:p>
        </p:txBody>
      </p:sp>
      <p:sp>
        <p:nvSpPr>
          <p:cNvPr id="32" name="CuadroTexto 31"/>
          <p:cNvSpPr txBox="1"/>
          <p:nvPr/>
        </p:nvSpPr>
        <p:spPr>
          <a:xfrm>
            <a:off x="710301" y="2223571"/>
            <a:ext cx="105288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400" dirty="0">
                <a:solidFill>
                  <a:schemeClr val="bg1"/>
                </a:solidFill>
              </a:rPr>
              <a:t>Marketing 1.0: Orientado hacia el producto</a:t>
            </a:r>
          </a:p>
        </p:txBody>
      </p:sp>
      <p:sp>
        <p:nvSpPr>
          <p:cNvPr id="33" name="CuadroTexto 32"/>
          <p:cNvSpPr txBox="1"/>
          <p:nvPr/>
        </p:nvSpPr>
        <p:spPr>
          <a:xfrm>
            <a:off x="952855" y="2728609"/>
            <a:ext cx="102862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400" dirty="0">
                <a:solidFill>
                  <a:schemeClr val="bg1"/>
                </a:solidFill>
              </a:rPr>
              <a:t>Marketing 2.0: Orientado hacia el cliente.</a:t>
            </a:r>
          </a:p>
        </p:txBody>
      </p:sp>
      <p:sp>
        <p:nvSpPr>
          <p:cNvPr id="34" name="CuadroTexto 33"/>
          <p:cNvSpPr txBox="1"/>
          <p:nvPr/>
        </p:nvSpPr>
        <p:spPr>
          <a:xfrm>
            <a:off x="1272680" y="3230377"/>
            <a:ext cx="1028628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400" dirty="0">
                <a:solidFill>
                  <a:schemeClr val="bg1"/>
                </a:solidFill>
              </a:rPr>
              <a:t>Marketing 3.0: Orientado hacia el ser humano. Satisfacción funcional, emocional, espiritual y de identificación con los valores personales.</a:t>
            </a:r>
          </a:p>
        </p:txBody>
      </p:sp>
      <p:sp>
        <p:nvSpPr>
          <p:cNvPr id="35" name="CuadroTexto 34"/>
          <p:cNvSpPr txBox="1"/>
          <p:nvPr/>
        </p:nvSpPr>
        <p:spPr>
          <a:xfrm>
            <a:off x="1579630" y="4091814"/>
            <a:ext cx="63556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400" dirty="0">
                <a:solidFill>
                  <a:schemeClr val="bg1"/>
                </a:solidFill>
              </a:rPr>
              <a:t>Marketing 4.0: Transición hacia lo digital.</a:t>
            </a:r>
          </a:p>
        </p:txBody>
      </p:sp>
      <p:sp>
        <p:nvSpPr>
          <p:cNvPr id="36" name="CuadroTexto 35"/>
          <p:cNvSpPr txBox="1"/>
          <p:nvPr/>
        </p:nvSpPr>
        <p:spPr>
          <a:xfrm>
            <a:off x="1785689" y="4628023"/>
            <a:ext cx="97732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400" dirty="0">
                <a:solidFill>
                  <a:schemeClr val="bg1"/>
                </a:solidFill>
              </a:rPr>
              <a:t>Marketing 5.0: Orientado hacia la tecnología. Tecnologías que imitan a los humanos para crear, comunicar, entregar y mejorar valor. Inteligencia artificial.</a:t>
            </a:r>
          </a:p>
        </p:txBody>
      </p:sp>
      <p:sp>
        <p:nvSpPr>
          <p:cNvPr id="38" name="CuadroTexto 37"/>
          <p:cNvSpPr txBox="1"/>
          <p:nvPr/>
        </p:nvSpPr>
        <p:spPr>
          <a:xfrm>
            <a:off x="8911773" y="229870"/>
            <a:ext cx="3251200" cy="3361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600" dirty="0">
                <a:solidFill>
                  <a:schemeClr val="bg1"/>
                </a:solidFill>
              </a:rPr>
              <a:t>http://educaccionvirtual.weebly.com</a:t>
            </a:r>
          </a:p>
        </p:txBody>
      </p:sp>
    </p:spTree>
    <p:extLst>
      <p:ext uri="{BB962C8B-B14F-4D97-AF65-F5344CB8AC3E}">
        <p14:creationId xmlns:p14="http://schemas.microsoft.com/office/powerpoint/2010/main" val="23990655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Educacci&amp;oacute;n Virtua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97" y="145192"/>
            <a:ext cx="1571625" cy="1190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riángulo rectángulo 2"/>
          <p:cNvSpPr/>
          <p:nvPr/>
        </p:nvSpPr>
        <p:spPr>
          <a:xfrm rot="10800000">
            <a:off x="73197" y="-5"/>
            <a:ext cx="12118800" cy="1122367"/>
          </a:xfrm>
          <a:prstGeom prst="rtTriangle">
            <a:avLst/>
          </a:prstGeom>
          <a:gradFill flip="none" rotWithShape="1">
            <a:gsLst>
              <a:gs pos="0">
                <a:srgbClr val="FF9900">
                  <a:shade val="30000"/>
                  <a:satMod val="115000"/>
                </a:srgbClr>
              </a:gs>
              <a:gs pos="50000">
                <a:srgbClr val="FF9900">
                  <a:shade val="67500"/>
                  <a:satMod val="115000"/>
                </a:srgbClr>
              </a:gs>
              <a:gs pos="100000">
                <a:srgbClr val="FF9900">
                  <a:shade val="100000"/>
                  <a:satMod val="115000"/>
                </a:srgb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4" name="Triángulo rectángulo 3"/>
          <p:cNvSpPr/>
          <p:nvPr/>
        </p:nvSpPr>
        <p:spPr>
          <a:xfrm>
            <a:off x="0" y="5832389"/>
            <a:ext cx="12126097" cy="1025611"/>
          </a:xfrm>
          <a:prstGeom prst="rtTriangle">
            <a:avLst/>
          </a:prstGeom>
          <a:gradFill flip="none" rotWithShape="1">
            <a:gsLst>
              <a:gs pos="0">
                <a:srgbClr val="FF9900">
                  <a:shade val="30000"/>
                  <a:satMod val="115000"/>
                </a:srgbClr>
              </a:gs>
              <a:gs pos="50000">
                <a:srgbClr val="FF9900">
                  <a:shade val="67500"/>
                  <a:satMod val="115000"/>
                </a:srgbClr>
              </a:gs>
              <a:gs pos="100000">
                <a:srgbClr val="FF9900">
                  <a:shade val="100000"/>
                  <a:satMod val="115000"/>
                </a:srgb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5" name="CuadroTexto 4"/>
          <p:cNvSpPr txBox="1"/>
          <p:nvPr/>
        </p:nvSpPr>
        <p:spPr>
          <a:xfrm>
            <a:off x="73196" y="6120714"/>
            <a:ext cx="397158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400" dirty="0">
                <a:solidFill>
                  <a:schemeClr val="bg1"/>
                </a:solidFill>
              </a:rPr>
              <a:t>Oscar Eduardo Torres Fernández</a:t>
            </a:r>
          </a:p>
          <a:p>
            <a:r>
              <a:rPr lang="es-CO" sz="1400" dirty="0">
                <a:solidFill>
                  <a:schemeClr val="bg1"/>
                </a:solidFill>
              </a:rPr>
              <a:t>Administrador de Empresas</a:t>
            </a:r>
          </a:p>
          <a:p>
            <a:r>
              <a:rPr lang="es-CO" sz="1400" dirty="0">
                <a:solidFill>
                  <a:schemeClr val="bg1"/>
                </a:solidFill>
              </a:rPr>
              <a:t>Magister en Administración de Organizaciones</a:t>
            </a:r>
            <a:endParaRPr lang="es-CO" dirty="0">
              <a:solidFill>
                <a:schemeClr val="bg1"/>
              </a:solidFill>
            </a:endParaRPr>
          </a:p>
        </p:txBody>
      </p:sp>
      <p:sp>
        <p:nvSpPr>
          <p:cNvPr id="19" name="CuadroTexto 18"/>
          <p:cNvSpPr txBox="1"/>
          <p:nvPr/>
        </p:nvSpPr>
        <p:spPr>
          <a:xfrm>
            <a:off x="3483588" y="1197804"/>
            <a:ext cx="453034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6000" dirty="0"/>
              <a:t>Marketing 5.0</a:t>
            </a:r>
          </a:p>
        </p:txBody>
      </p:sp>
      <p:sp>
        <p:nvSpPr>
          <p:cNvPr id="31" name="Rectángulo 30"/>
          <p:cNvSpPr/>
          <p:nvPr/>
        </p:nvSpPr>
        <p:spPr>
          <a:xfrm>
            <a:off x="1227085" y="2516237"/>
            <a:ext cx="9043350" cy="2400320"/>
          </a:xfrm>
          <a:prstGeom prst="rect">
            <a:avLst/>
          </a:prstGeom>
          <a:solidFill>
            <a:srgbClr val="FF9900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2" name="CuadroTexto 31"/>
          <p:cNvSpPr txBox="1"/>
          <p:nvPr/>
        </p:nvSpPr>
        <p:spPr>
          <a:xfrm>
            <a:off x="1354250" y="2697290"/>
            <a:ext cx="8598134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3200" dirty="0">
                <a:solidFill>
                  <a:schemeClr val="bg1"/>
                </a:solidFill>
              </a:rPr>
              <a:t>Inteligencia artificial</a:t>
            </a:r>
          </a:p>
          <a:p>
            <a:r>
              <a:rPr lang="es-ES" sz="3200" dirty="0">
                <a:solidFill>
                  <a:schemeClr val="bg1"/>
                </a:solidFill>
              </a:rPr>
              <a:t>P</a:t>
            </a:r>
            <a:r>
              <a:rPr lang="es-CO" sz="3200" dirty="0" err="1">
                <a:solidFill>
                  <a:schemeClr val="bg1"/>
                </a:solidFill>
              </a:rPr>
              <a:t>rocesamiento</a:t>
            </a:r>
            <a:r>
              <a:rPr lang="es-CO" sz="3200" dirty="0">
                <a:solidFill>
                  <a:schemeClr val="bg1"/>
                </a:solidFill>
              </a:rPr>
              <a:t> de lenguaje natural</a:t>
            </a:r>
          </a:p>
          <a:p>
            <a:r>
              <a:rPr lang="es-ES" sz="3200" dirty="0">
                <a:solidFill>
                  <a:schemeClr val="bg1"/>
                </a:solidFill>
              </a:rPr>
              <a:t>T</a:t>
            </a:r>
            <a:r>
              <a:rPr lang="es-CO" sz="3200" dirty="0" err="1">
                <a:solidFill>
                  <a:schemeClr val="bg1"/>
                </a:solidFill>
              </a:rPr>
              <a:t>ecnología</a:t>
            </a:r>
            <a:r>
              <a:rPr lang="es-CO" sz="3200" dirty="0">
                <a:solidFill>
                  <a:schemeClr val="bg1"/>
                </a:solidFill>
              </a:rPr>
              <a:t> de sensores</a:t>
            </a:r>
          </a:p>
          <a:p>
            <a:r>
              <a:rPr lang="es-ES" sz="3200" dirty="0">
                <a:solidFill>
                  <a:schemeClr val="bg1"/>
                </a:solidFill>
              </a:rPr>
              <a:t>I</a:t>
            </a:r>
            <a:r>
              <a:rPr lang="es-CO" sz="3200" dirty="0" err="1">
                <a:solidFill>
                  <a:schemeClr val="bg1"/>
                </a:solidFill>
              </a:rPr>
              <a:t>nternet</a:t>
            </a:r>
            <a:r>
              <a:rPr lang="es-CO" sz="3200" dirty="0">
                <a:solidFill>
                  <a:schemeClr val="bg1"/>
                </a:solidFill>
              </a:rPr>
              <a:t> de las cosas</a:t>
            </a:r>
          </a:p>
        </p:txBody>
      </p:sp>
      <p:sp>
        <p:nvSpPr>
          <p:cNvPr id="38" name="CuadroTexto 37"/>
          <p:cNvSpPr txBox="1"/>
          <p:nvPr/>
        </p:nvSpPr>
        <p:spPr>
          <a:xfrm>
            <a:off x="8911773" y="229870"/>
            <a:ext cx="3251200" cy="3361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600" dirty="0">
                <a:solidFill>
                  <a:schemeClr val="bg1"/>
                </a:solidFill>
              </a:rPr>
              <a:t>http://educaccionvirtual.weebly.com</a:t>
            </a:r>
          </a:p>
        </p:txBody>
      </p:sp>
    </p:spTree>
    <p:extLst>
      <p:ext uri="{BB962C8B-B14F-4D97-AF65-F5344CB8AC3E}">
        <p14:creationId xmlns:p14="http://schemas.microsoft.com/office/powerpoint/2010/main" val="24182267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Educacci&amp;oacute;n Virtua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97" y="145192"/>
            <a:ext cx="1571625" cy="1190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riángulo rectángulo 2"/>
          <p:cNvSpPr/>
          <p:nvPr/>
        </p:nvSpPr>
        <p:spPr>
          <a:xfrm rot="10800000">
            <a:off x="73197" y="-5"/>
            <a:ext cx="12118800" cy="1122367"/>
          </a:xfrm>
          <a:prstGeom prst="rtTriangle">
            <a:avLst/>
          </a:prstGeom>
          <a:gradFill flip="none" rotWithShape="1">
            <a:gsLst>
              <a:gs pos="0">
                <a:srgbClr val="FF9900">
                  <a:shade val="30000"/>
                  <a:satMod val="115000"/>
                </a:srgbClr>
              </a:gs>
              <a:gs pos="50000">
                <a:srgbClr val="FF9900">
                  <a:shade val="67500"/>
                  <a:satMod val="115000"/>
                </a:srgbClr>
              </a:gs>
              <a:gs pos="100000">
                <a:srgbClr val="FF9900">
                  <a:shade val="100000"/>
                  <a:satMod val="115000"/>
                </a:srgb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4" name="Triángulo rectángulo 3"/>
          <p:cNvSpPr/>
          <p:nvPr/>
        </p:nvSpPr>
        <p:spPr>
          <a:xfrm>
            <a:off x="0" y="5832389"/>
            <a:ext cx="12126097" cy="1025611"/>
          </a:xfrm>
          <a:prstGeom prst="rtTriangle">
            <a:avLst/>
          </a:prstGeom>
          <a:gradFill flip="none" rotWithShape="1">
            <a:gsLst>
              <a:gs pos="0">
                <a:srgbClr val="FF9900">
                  <a:shade val="30000"/>
                  <a:satMod val="115000"/>
                </a:srgbClr>
              </a:gs>
              <a:gs pos="50000">
                <a:srgbClr val="FF9900">
                  <a:shade val="67500"/>
                  <a:satMod val="115000"/>
                </a:srgbClr>
              </a:gs>
              <a:gs pos="100000">
                <a:srgbClr val="FF9900">
                  <a:shade val="100000"/>
                  <a:satMod val="115000"/>
                </a:srgb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5" name="CuadroTexto 4"/>
          <p:cNvSpPr txBox="1"/>
          <p:nvPr/>
        </p:nvSpPr>
        <p:spPr>
          <a:xfrm>
            <a:off x="73196" y="6120714"/>
            <a:ext cx="397158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400" dirty="0">
                <a:solidFill>
                  <a:schemeClr val="bg1"/>
                </a:solidFill>
              </a:rPr>
              <a:t>Oscar Eduardo Torres Fernández</a:t>
            </a:r>
          </a:p>
          <a:p>
            <a:r>
              <a:rPr lang="es-CO" sz="1400" dirty="0">
                <a:solidFill>
                  <a:schemeClr val="bg1"/>
                </a:solidFill>
              </a:rPr>
              <a:t>Administrador de Empresas</a:t>
            </a:r>
          </a:p>
          <a:p>
            <a:r>
              <a:rPr lang="es-CO" sz="1400" dirty="0">
                <a:solidFill>
                  <a:schemeClr val="bg1"/>
                </a:solidFill>
              </a:rPr>
              <a:t>Magister en Administración de Organizaciones</a:t>
            </a:r>
            <a:endParaRPr lang="es-CO" dirty="0">
              <a:solidFill>
                <a:schemeClr val="bg1"/>
              </a:solidFill>
            </a:endParaRPr>
          </a:p>
        </p:txBody>
      </p:sp>
      <p:sp>
        <p:nvSpPr>
          <p:cNvPr id="19" name="CuadroTexto 18"/>
          <p:cNvSpPr txBox="1"/>
          <p:nvPr/>
        </p:nvSpPr>
        <p:spPr>
          <a:xfrm>
            <a:off x="1362759" y="1179484"/>
            <a:ext cx="973946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4800" dirty="0"/>
              <a:t>La tecnología que mejora el marketing</a:t>
            </a:r>
          </a:p>
        </p:txBody>
      </p:sp>
      <p:sp>
        <p:nvSpPr>
          <p:cNvPr id="31" name="Rectángulo 30"/>
          <p:cNvSpPr/>
          <p:nvPr/>
        </p:nvSpPr>
        <p:spPr>
          <a:xfrm>
            <a:off x="463869" y="2281056"/>
            <a:ext cx="11410080" cy="2290943"/>
          </a:xfrm>
          <a:prstGeom prst="rect">
            <a:avLst/>
          </a:prstGeom>
          <a:solidFill>
            <a:srgbClr val="FF9900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sz="2000"/>
          </a:p>
        </p:txBody>
      </p:sp>
      <p:sp>
        <p:nvSpPr>
          <p:cNvPr id="32" name="CuadroTexto 31"/>
          <p:cNvSpPr txBox="1"/>
          <p:nvPr/>
        </p:nvSpPr>
        <p:spPr>
          <a:xfrm>
            <a:off x="591033" y="2462109"/>
            <a:ext cx="1051118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s-CO" sz="2400" dirty="0">
                <a:solidFill>
                  <a:schemeClr val="bg1"/>
                </a:solidFill>
              </a:rPr>
              <a:t>Tome decisiones informadas basadas en </a:t>
            </a:r>
            <a:r>
              <a:rPr lang="es-CO" sz="2400" dirty="0" err="1">
                <a:solidFill>
                  <a:schemeClr val="bg1"/>
                </a:solidFill>
              </a:rPr>
              <a:t>big</a:t>
            </a:r>
            <a:r>
              <a:rPr lang="es-CO" sz="2400" dirty="0">
                <a:solidFill>
                  <a:schemeClr val="bg1"/>
                </a:solidFill>
              </a:rPr>
              <a:t> data.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CO" sz="2400" dirty="0">
                <a:solidFill>
                  <a:schemeClr val="bg1"/>
                </a:solidFill>
              </a:rPr>
              <a:t>Predecir los resultados de las estrategias y tácticas de marketing.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CO" sz="2400" dirty="0">
                <a:solidFill>
                  <a:schemeClr val="bg1"/>
                </a:solidFill>
              </a:rPr>
              <a:t>Lleva la experiencia digital contextual a lo físico.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400" dirty="0">
                <a:solidFill>
                  <a:schemeClr val="bg1"/>
                </a:solidFill>
              </a:rPr>
              <a:t>A</a:t>
            </a:r>
            <a:r>
              <a:rPr lang="es-CO" sz="2400" dirty="0" err="1">
                <a:solidFill>
                  <a:schemeClr val="bg1"/>
                </a:solidFill>
              </a:rPr>
              <a:t>umenta</a:t>
            </a:r>
            <a:r>
              <a:rPr lang="es-CO" sz="2400" dirty="0">
                <a:solidFill>
                  <a:schemeClr val="bg1"/>
                </a:solidFill>
              </a:rPr>
              <a:t> la capacidad del personal de primera línea para ofrecer valor.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CO" sz="2400" dirty="0">
                <a:solidFill>
                  <a:schemeClr val="bg1"/>
                </a:solidFill>
              </a:rPr>
              <a:t>Acelera la ejecución del marketing.</a:t>
            </a:r>
          </a:p>
        </p:txBody>
      </p:sp>
      <p:sp>
        <p:nvSpPr>
          <p:cNvPr id="38" name="CuadroTexto 37"/>
          <p:cNvSpPr txBox="1"/>
          <p:nvPr/>
        </p:nvSpPr>
        <p:spPr>
          <a:xfrm>
            <a:off x="8911773" y="229870"/>
            <a:ext cx="3251200" cy="3361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600" dirty="0">
                <a:solidFill>
                  <a:schemeClr val="bg1"/>
                </a:solidFill>
              </a:rPr>
              <a:t>http://educaccionvirtual.weebly.com</a:t>
            </a:r>
          </a:p>
        </p:txBody>
      </p:sp>
    </p:spTree>
    <p:extLst>
      <p:ext uri="{BB962C8B-B14F-4D97-AF65-F5344CB8AC3E}">
        <p14:creationId xmlns:p14="http://schemas.microsoft.com/office/powerpoint/2010/main" val="5812671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Educacci&amp;oacute;n Virtua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97" y="145192"/>
            <a:ext cx="1571625" cy="1190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riángulo rectángulo 2"/>
          <p:cNvSpPr/>
          <p:nvPr/>
        </p:nvSpPr>
        <p:spPr>
          <a:xfrm rot="10800000">
            <a:off x="73197" y="-5"/>
            <a:ext cx="12118800" cy="1122367"/>
          </a:xfrm>
          <a:prstGeom prst="rtTriangle">
            <a:avLst/>
          </a:prstGeom>
          <a:gradFill flip="none" rotWithShape="1">
            <a:gsLst>
              <a:gs pos="0">
                <a:srgbClr val="FF9900">
                  <a:shade val="30000"/>
                  <a:satMod val="115000"/>
                </a:srgbClr>
              </a:gs>
              <a:gs pos="50000">
                <a:srgbClr val="FF9900">
                  <a:shade val="67500"/>
                  <a:satMod val="115000"/>
                </a:srgbClr>
              </a:gs>
              <a:gs pos="100000">
                <a:srgbClr val="FF9900">
                  <a:shade val="100000"/>
                  <a:satMod val="115000"/>
                </a:srgb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4" name="Triángulo rectángulo 3"/>
          <p:cNvSpPr/>
          <p:nvPr/>
        </p:nvSpPr>
        <p:spPr>
          <a:xfrm>
            <a:off x="0" y="5832389"/>
            <a:ext cx="12126097" cy="1025611"/>
          </a:xfrm>
          <a:prstGeom prst="rtTriangle">
            <a:avLst/>
          </a:prstGeom>
          <a:gradFill flip="none" rotWithShape="1">
            <a:gsLst>
              <a:gs pos="0">
                <a:srgbClr val="FF9900">
                  <a:shade val="30000"/>
                  <a:satMod val="115000"/>
                </a:srgbClr>
              </a:gs>
              <a:gs pos="50000">
                <a:srgbClr val="FF9900">
                  <a:shade val="67500"/>
                  <a:satMod val="115000"/>
                </a:srgbClr>
              </a:gs>
              <a:gs pos="100000">
                <a:srgbClr val="FF9900">
                  <a:shade val="100000"/>
                  <a:satMod val="115000"/>
                </a:srgb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5" name="CuadroTexto 4"/>
          <p:cNvSpPr txBox="1"/>
          <p:nvPr/>
        </p:nvSpPr>
        <p:spPr>
          <a:xfrm>
            <a:off x="73196" y="6120714"/>
            <a:ext cx="397158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400" dirty="0">
                <a:solidFill>
                  <a:schemeClr val="bg1"/>
                </a:solidFill>
              </a:rPr>
              <a:t>Oscar Eduardo Torres Fernández</a:t>
            </a:r>
          </a:p>
          <a:p>
            <a:r>
              <a:rPr lang="es-CO" sz="1400" dirty="0">
                <a:solidFill>
                  <a:schemeClr val="bg1"/>
                </a:solidFill>
              </a:rPr>
              <a:t>Administrador de Empresas</a:t>
            </a:r>
          </a:p>
          <a:p>
            <a:r>
              <a:rPr lang="es-CO" sz="1400" dirty="0">
                <a:solidFill>
                  <a:schemeClr val="bg1"/>
                </a:solidFill>
              </a:rPr>
              <a:t>Magister en Administración de Organizaciones</a:t>
            </a:r>
            <a:endParaRPr lang="es-CO" dirty="0">
              <a:solidFill>
                <a:schemeClr val="bg1"/>
              </a:solidFill>
            </a:endParaRPr>
          </a:p>
        </p:txBody>
      </p:sp>
      <p:sp>
        <p:nvSpPr>
          <p:cNvPr id="19" name="CuadroTexto 18"/>
          <p:cNvSpPr txBox="1"/>
          <p:nvPr/>
        </p:nvSpPr>
        <p:spPr>
          <a:xfrm>
            <a:off x="1151411" y="1107542"/>
            <a:ext cx="1015752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6000" dirty="0"/>
              <a:t>Componentes del marketing 5.0</a:t>
            </a:r>
          </a:p>
        </p:txBody>
      </p:sp>
      <p:sp>
        <p:nvSpPr>
          <p:cNvPr id="31" name="Rectángulo 30"/>
          <p:cNvSpPr/>
          <p:nvPr/>
        </p:nvSpPr>
        <p:spPr>
          <a:xfrm>
            <a:off x="412353" y="2641666"/>
            <a:ext cx="11410080" cy="2290943"/>
          </a:xfrm>
          <a:prstGeom prst="rect">
            <a:avLst/>
          </a:prstGeom>
          <a:solidFill>
            <a:srgbClr val="FF9900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sz="2000"/>
          </a:p>
        </p:txBody>
      </p:sp>
      <p:sp>
        <p:nvSpPr>
          <p:cNvPr id="32" name="CuadroTexto 31"/>
          <p:cNvSpPr txBox="1"/>
          <p:nvPr/>
        </p:nvSpPr>
        <p:spPr>
          <a:xfrm>
            <a:off x="539517" y="2822719"/>
            <a:ext cx="1128291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s-CO" sz="2000" dirty="0">
                <a:solidFill>
                  <a:schemeClr val="bg1"/>
                </a:solidFill>
              </a:rPr>
              <a:t>Marketing basado en datos.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CO" sz="2000" dirty="0">
                <a:solidFill>
                  <a:schemeClr val="bg1"/>
                </a:solidFill>
              </a:rPr>
              <a:t>Marketing ágil: </a:t>
            </a:r>
            <a:r>
              <a:rPr lang="es-ES" sz="2000" dirty="0">
                <a:solidFill>
                  <a:schemeClr val="bg1"/>
                </a:solidFill>
              </a:rPr>
              <a:t>conceptualizar, diseñar, desarrollar y validar productos y campañas de marketing rápidamente.</a:t>
            </a:r>
            <a:endParaRPr lang="es-CO" sz="2000" dirty="0">
              <a:solidFill>
                <a:schemeClr val="bg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CO" sz="2000" dirty="0">
                <a:solidFill>
                  <a:schemeClr val="bg1"/>
                </a:solidFill>
              </a:rPr>
              <a:t>Marketing predictivo.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CO" sz="2000" dirty="0">
                <a:solidFill>
                  <a:schemeClr val="bg1"/>
                </a:solidFill>
              </a:rPr>
              <a:t>Marketing contextual: Mezcla entre lo físico y lo digital.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chemeClr val="bg1"/>
                </a:solidFill>
              </a:rPr>
              <a:t>M</a:t>
            </a:r>
            <a:r>
              <a:rPr lang="es-CO" sz="2000" dirty="0" err="1">
                <a:solidFill>
                  <a:schemeClr val="bg1"/>
                </a:solidFill>
              </a:rPr>
              <a:t>arketing</a:t>
            </a:r>
            <a:r>
              <a:rPr lang="es-CO" sz="2000" dirty="0">
                <a:solidFill>
                  <a:schemeClr val="bg1"/>
                </a:solidFill>
              </a:rPr>
              <a:t> aumentado.</a:t>
            </a:r>
          </a:p>
        </p:txBody>
      </p:sp>
      <p:sp>
        <p:nvSpPr>
          <p:cNvPr id="38" name="CuadroTexto 37"/>
          <p:cNvSpPr txBox="1"/>
          <p:nvPr/>
        </p:nvSpPr>
        <p:spPr>
          <a:xfrm>
            <a:off x="8911773" y="229870"/>
            <a:ext cx="3251200" cy="3361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600" dirty="0">
                <a:solidFill>
                  <a:schemeClr val="bg1"/>
                </a:solidFill>
              </a:rPr>
              <a:t>http://educaccionvirtual.weebly.com</a:t>
            </a:r>
          </a:p>
        </p:txBody>
      </p:sp>
    </p:spTree>
    <p:extLst>
      <p:ext uri="{BB962C8B-B14F-4D97-AF65-F5344CB8AC3E}">
        <p14:creationId xmlns:p14="http://schemas.microsoft.com/office/powerpoint/2010/main" val="23669085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Educacci&amp;oacute;n Virtua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97" y="145192"/>
            <a:ext cx="1571625" cy="1190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riángulo rectángulo 2"/>
          <p:cNvSpPr/>
          <p:nvPr/>
        </p:nvSpPr>
        <p:spPr>
          <a:xfrm rot="10800000">
            <a:off x="73197" y="-5"/>
            <a:ext cx="12118800" cy="1122367"/>
          </a:xfrm>
          <a:prstGeom prst="rtTriangle">
            <a:avLst/>
          </a:prstGeom>
          <a:gradFill flip="none" rotWithShape="1">
            <a:gsLst>
              <a:gs pos="0">
                <a:srgbClr val="FF9900">
                  <a:shade val="30000"/>
                  <a:satMod val="115000"/>
                </a:srgbClr>
              </a:gs>
              <a:gs pos="50000">
                <a:srgbClr val="FF9900">
                  <a:shade val="67500"/>
                  <a:satMod val="115000"/>
                </a:srgbClr>
              </a:gs>
              <a:gs pos="100000">
                <a:srgbClr val="FF9900">
                  <a:shade val="100000"/>
                  <a:satMod val="115000"/>
                </a:srgb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4" name="Triángulo rectángulo 3"/>
          <p:cNvSpPr/>
          <p:nvPr/>
        </p:nvSpPr>
        <p:spPr>
          <a:xfrm>
            <a:off x="0" y="5832389"/>
            <a:ext cx="12126097" cy="1025611"/>
          </a:xfrm>
          <a:prstGeom prst="rtTriangle">
            <a:avLst/>
          </a:prstGeom>
          <a:gradFill flip="none" rotWithShape="1">
            <a:gsLst>
              <a:gs pos="0">
                <a:srgbClr val="FF9900">
                  <a:shade val="30000"/>
                  <a:satMod val="115000"/>
                </a:srgbClr>
              </a:gs>
              <a:gs pos="50000">
                <a:srgbClr val="FF9900">
                  <a:shade val="67500"/>
                  <a:satMod val="115000"/>
                </a:srgbClr>
              </a:gs>
              <a:gs pos="100000">
                <a:srgbClr val="FF9900">
                  <a:shade val="100000"/>
                  <a:satMod val="115000"/>
                </a:srgb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5" name="CuadroTexto 4"/>
          <p:cNvSpPr txBox="1"/>
          <p:nvPr/>
        </p:nvSpPr>
        <p:spPr>
          <a:xfrm>
            <a:off x="73196" y="6120714"/>
            <a:ext cx="397158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400" dirty="0">
                <a:solidFill>
                  <a:schemeClr val="bg1"/>
                </a:solidFill>
              </a:rPr>
              <a:t>Oscar Eduardo Torres Fernández</a:t>
            </a:r>
          </a:p>
          <a:p>
            <a:r>
              <a:rPr lang="es-CO" sz="1400" dirty="0">
                <a:solidFill>
                  <a:schemeClr val="bg1"/>
                </a:solidFill>
              </a:rPr>
              <a:t>Administrador de Empresas</a:t>
            </a:r>
          </a:p>
          <a:p>
            <a:r>
              <a:rPr lang="es-CO" sz="1400" dirty="0">
                <a:solidFill>
                  <a:schemeClr val="bg1"/>
                </a:solidFill>
              </a:rPr>
              <a:t>Magister en Administración de Organizaciones</a:t>
            </a:r>
            <a:endParaRPr lang="es-CO" dirty="0">
              <a:solidFill>
                <a:schemeClr val="bg1"/>
              </a:solidFill>
            </a:endParaRPr>
          </a:p>
        </p:txBody>
      </p:sp>
      <p:sp>
        <p:nvSpPr>
          <p:cNvPr id="19" name="CuadroTexto 18"/>
          <p:cNvSpPr txBox="1"/>
          <p:nvPr/>
        </p:nvSpPr>
        <p:spPr>
          <a:xfrm>
            <a:off x="1151411" y="1107542"/>
            <a:ext cx="916975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6000" dirty="0"/>
              <a:t>Desafíos en el marketing 5.0</a:t>
            </a:r>
          </a:p>
        </p:txBody>
      </p:sp>
      <p:sp>
        <p:nvSpPr>
          <p:cNvPr id="31" name="Rectángulo 30"/>
          <p:cNvSpPr/>
          <p:nvPr/>
        </p:nvSpPr>
        <p:spPr>
          <a:xfrm>
            <a:off x="412353" y="2641666"/>
            <a:ext cx="11410080" cy="2290943"/>
          </a:xfrm>
          <a:prstGeom prst="rect">
            <a:avLst/>
          </a:prstGeom>
          <a:solidFill>
            <a:srgbClr val="FF9900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sz="2000"/>
          </a:p>
        </p:txBody>
      </p:sp>
      <p:sp>
        <p:nvSpPr>
          <p:cNvPr id="32" name="CuadroTexto 31"/>
          <p:cNvSpPr txBox="1"/>
          <p:nvPr/>
        </p:nvSpPr>
        <p:spPr>
          <a:xfrm>
            <a:off x="539518" y="2822719"/>
            <a:ext cx="1100312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s-CO" sz="3200" dirty="0">
                <a:solidFill>
                  <a:schemeClr val="bg1"/>
                </a:solidFill>
              </a:rPr>
              <a:t>Brecha generacional.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3200" dirty="0">
                <a:solidFill>
                  <a:schemeClr val="bg1"/>
                </a:solidFill>
              </a:rPr>
              <a:t>La polarización de la prosperidad.</a:t>
            </a:r>
            <a:endParaRPr lang="es-CO" sz="3200" dirty="0">
              <a:solidFill>
                <a:schemeClr val="bg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CO" sz="3200" dirty="0">
                <a:solidFill>
                  <a:schemeClr val="bg1"/>
                </a:solidFill>
              </a:rPr>
              <a:t>Brecha digital. </a:t>
            </a:r>
          </a:p>
        </p:txBody>
      </p:sp>
      <p:sp>
        <p:nvSpPr>
          <p:cNvPr id="38" name="CuadroTexto 37"/>
          <p:cNvSpPr txBox="1"/>
          <p:nvPr/>
        </p:nvSpPr>
        <p:spPr>
          <a:xfrm>
            <a:off x="8911773" y="229870"/>
            <a:ext cx="3251200" cy="3361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600" dirty="0">
                <a:solidFill>
                  <a:schemeClr val="bg1"/>
                </a:solidFill>
              </a:rPr>
              <a:t>http://educaccionvirtual.weebly.com</a:t>
            </a:r>
          </a:p>
        </p:txBody>
      </p:sp>
    </p:spTree>
    <p:extLst>
      <p:ext uri="{BB962C8B-B14F-4D97-AF65-F5344CB8AC3E}">
        <p14:creationId xmlns:p14="http://schemas.microsoft.com/office/powerpoint/2010/main" val="10495674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Educacci&amp;oacute;n Virtua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97" y="145192"/>
            <a:ext cx="1571625" cy="1190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riángulo rectángulo 2"/>
          <p:cNvSpPr/>
          <p:nvPr/>
        </p:nvSpPr>
        <p:spPr>
          <a:xfrm rot="10800000">
            <a:off x="73197" y="-5"/>
            <a:ext cx="12118800" cy="1122367"/>
          </a:xfrm>
          <a:prstGeom prst="rtTriangle">
            <a:avLst/>
          </a:prstGeom>
          <a:gradFill flip="none" rotWithShape="1">
            <a:gsLst>
              <a:gs pos="0">
                <a:srgbClr val="FF9900">
                  <a:shade val="30000"/>
                  <a:satMod val="115000"/>
                </a:srgbClr>
              </a:gs>
              <a:gs pos="50000">
                <a:srgbClr val="FF9900">
                  <a:shade val="67500"/>
                  <a:satMod val="115000"/>
                </a:srgbClr>
              </a:gs>
              <a:gs pos="100000">
                <a:srgbClr val="FF9900">
                  <a:shade val="100000"/>
                  <a:satMod val="115000"/>
                </a:srgb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4" name="Triángulo rectángulo 3"/>
          <p:cNvSpPr/>
          <p:nvPr/>
        </p:nvSpPr>
        <p:spPr>
          <a:xfrm>
            <a:off x="0" y="5832389"/>
            <a:ext cx="12126097" cy="1025611"/>
          </a:xfrm>
          <a:prstGeom prst="rtTriangle">
            <a:avLst/>
          </a:prstGeom>
          <a:gradFill flip="none" rotWithShape="1">
            <a:gsLst>
              <a:gs pos="0">
                <a:srgbClr val="FF9900">
                  <a:shade val="30000"/>
                  <a:satMod val="115000"/>
                </a:srgbClr>
              </a:gs>
              <a:gs pos="50000">
                <a:srgbClr val="FF9900">
                  <a:shade val="67500"/>
                  <a:satMod val="115000"/>
                </a:srgbClr>
              </a:gs>
              <a:gs pos="100000">
                <a:srgbClr val="FF9900">
                  <a:shade val="100000"/>
                  <a:satMod val="115000"/>
                </a:srgb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5" name="CuadroTexto 4"/>
          <p:cNvSpPr txBox="1"/>
          <p:nvPr/>
        </p:nvSpPr>
        <p:spPr>
          <a:xfrm>
            <a:off x="73196" y="6120714"/>
            <a:ext cx="397158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400" dirty="0">
                <a:solidFill>
                  <a:schemeClr val="bg1"/>
                </a:solidFill>
              </a:rPr>
              <a:t>Oscar Eduardo Torres Fernández</a:t>
            </a:r>
          </a:p>
          <a:p>
            <a:r>
              <a:rPr lang="es-CO" sz="1400" dirty="0">
                <a:solidFill>
                  <a:schemeClr val="bg1"/>
                </a:solidFill>
              </a:rPr>
              <a:t>Administrador de Empresas</a:t>
            </a:r>
          </a:p>
          <a:p>
            <a:r>
              <a:rPr lang="es-CO" sz="1400" dirty="0">
                <a:solidFill>
                  <a:schemeClr val="bg1"/>
                </a:solidFill>
              </a:rPr>
              <a:t>Magister en Administración de Organizaciones</a:t>
            </a:r>
            <a:endParaRPr lang="es-CO" dirty="0">
              <a:solidFill>
                <a:schemeClr val="bg1"/>
              </a:solidFill>
            </a:endParaRPr>
          </a:p>
        </p:txBody>
      </p:sp>
      <p:sp>
        <p:nvSpPr>
          <p:cNvPr id="19" name="18 CuadroTexto"/>
          <p:cNvSpPr txBox="1"/>
          <p:nvPr/>
        </p:nvSpPr>
        <p:spPr>
          <a:xfrm>
            <a:off x="4044778" y="1994136"/>
            <a:ext cx="3664786" cy="31700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20000" dirty="0"/>
              <a:t>FIN</a:t>
            </a:r>
          </a:p>
        </p:txBody>
      </p:sp>
      <p:sp>
        <p:nvSpPr>
          <p:cNvPr id="9" name="CuadroTexto 8"/>
          <p:cNvSpPr txBox="1"/>
          <p:nvPr/>
        </p:nvSpPr>
        <p:spPr>
          <a:xfrm>
            <a:off x="2193364" y="1210633"/>
            <a:ext cx="237936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2000" dirty="0"/>
              <a:t>Suscríbete a mi canal</a:t>
            </a:r>
          </a:p>
        </p:txBody>
      </p:sp>
      <p:sp>
        <p:nvSpPr>
          <p:cNvPr id="10" name="CuadroTexto 9"/>
          <p:cNvSpPr txBox="1"/>
          <p:nvPr/>
        </p:nvSpPr>
        <p:spPr>
          <a:xfrm>
            <a:off x="2197480" y="1601933"/>
            <a:ext cx="10964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2000" dirty="0"/>
              <a:t>Ponle un</a:t>
            </a:r>
          </a:p>
        </p:txBody>
      </p:sp>
      <p:sp>
        <p:nvSpPr>
          <p:cNvPr id="6" name="AutoShape 2" descr="Me gusta icono grati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/>
          </a:p>
        </p:txBody>
      </p:sp>
      <p:sp>
        <p:nvSpPr>
          <p:cNvPr id="7" name="AutoShape 4" descr="Me gusta icono gratis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/>
          </a:p>
        </p:txBody>
      </p:sp>
      <p:pic>
        <p:nvPicPr>
          <p:cNvPr id="13" name="Imagen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41371" y="1569942"/>
            <a:ext cx="378555" cy="378555"/>
          </a:xfrm>
          <a:prstGeom prst="rect">
            <a:avLst/>
          </a:prstGeom>
        </p:spPr>
      </p:pic>
      <p:sp>
        <p:nvSpPr>
          <p:cNvPr id="15" name="CuadroTexto 14"/>
          <p:cNvSpPr txBox="1"/>
          <p:nvPr/>
        </p:nvSpPr>
        <p:spPr>
          <a:xfrm>
            <a:off x="3585560" y="1597811"/>
            <a:ext cx="149188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2000" dirty="0"/>
              <a:t>a este vídeo </a:t>
            </a:r>
          </a:p>
        </p:txBody>
      </p:sp>
      <p:sp>
        <p:nvSpPr>
          <p:cNvPr id="16" name="CuadroTexto 15"/>
          <p:cNvSpPr txBox="1"/>
          <p:nvPr/>
        </p:nvSpPr>
        <p:spPr>
          <a:xfrm>
            <a:off x="8911773" y="229870"/>
            <a:ext cx="3251200" cy="3361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600" dirty="0">
                <a:solidFill>
                  <a:schemeClr val="bg1"/>
                </a:solidFill>
              </a:rPr>
              <a:t>http://educaccionvirtual.weebly.com</a:t>
            </a:r>
          </a:p>
        </p:txBody>
      </p:sp>
    </p:spTree>
    <p:extLst>
      <p:ext uri="{BB962C8B-B14F-4D97-AF65-F5344CB8AC3E}">
        <p14:creationId xmlns:p14="http://schemas.microsoft.com/office/powerpoint/2010/main" val="35372756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9" grpId="0"/>
      <p:bldP spid="10" grpId="0"/>
      <p:bldP spid="15" grpId="0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1273</TotalTime>
  <Words>430</Words>
  <Application>Microsoft Office PowerPoint</Application>
  <PresentationFormat>Panorámica</PresentationFormat>
  <Paragraphs>73</Paragraphs>
  <Slides>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TOMA DE DECISIONES</dc:title>
  <dc:creator>LABEMPRESARIAL_1</dc:creator>
  <cp:lastModifiedBy>Dell</cp:lastModifiedBy>
  <cp:revision>132</cp:revision>
  <dcterms:created xsi:type="dcterms:W3CDTF">2018-04-03T00:46:45Z</dcterms:created>
  <dcterms:modified xsi:type="dcterms:W3CDTF">2023-02-02T00:19:16Z</dcterms:modified>
</cp:coreProperties>
</file>